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2" r:id="rId2"/>
    <p:sldMasterId id="2147483677" r:id="rId3"/>
    <p:sldMasterId id="2147483690" r:id="rId4"/>
    <p:sldMasterId id="2147483703" r:id="rId5"/>
    <p:sldMasterId id="2147483716" r:id="rId6"/>
    <p:sldMasterId id="2147483729" r:id="rId7"/>
  </p:sldMasterIdLst>
  <p:notesMasterIdLst>
    <p:notesMasterId r:id="rId17"/>
  </p:notesMasterIdLst>
  <p:handoutMasterIdLst>
    <p:handoutMasterId r:id="rId18"/>
  </p:handoutMasterIdLst>
  <p:sldIdLst>
    <p:sldId id="282" r:id="rId8"/>
    <p:sldId id="293" r:id="rId9"/>
    <p:sldId id="294" r:id="rId10"/>
    <p:sldId id="298" r:id="rId11"/>
    <p:sldId id="296" r:id="rId12"/>
    <p:sldId id="299" r:id="rId13"/>
    <p:sldId id="300" r:id="rId14"/>
    <p:sldId id="295" r:id="rId15"/>
    <p:sldId id="287" r:id="rId16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0000"/>
    <a:srgbClr val="D9DADB"/>
    <a:srgbClr val="008AC4"/>
    <a:srgbClr val="707173"/>
    <a:srgbClr val="FFFFCC"/>
    <a:srgbClr val="5F5F5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29" autoAdjust="0"/>
  </p:normalViewPr>
  <p:slideViewPr>
    <p:cSldViewPr>
      <p:cViewPr>
        <p:scale>
          <a:sx n="98" d="100"/>
          <a:sy n="98" d="100"/>
        </p:scale>
        <p:origin x="-3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92" y="-102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EFC780A-2B41-5F45-8B86-DC4ECA54488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4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D9B8F3-BE3F-F74A-A111-81E3FB2A6652}" type="datetimeFigureOut">
              <a:rPr lang="de-DE"/>
              <a:pPr/>
              <a:t>20.04.2015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179B07-878A-324D-B5AA-498B1AC4F672}" type="slidenum">
              <a:rPr lang="de-DE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8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3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37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6063" y="1600200"/>
            <a:ext cx="2090737" cy="45259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1600200"/>
            <a:ext cx="61198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06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Oeffentlichkeitsarbeit\PRESSE\Themen\EUCOR\Publikationen\LOGOS\KARLSRUHER INSTITUT FUR TECHNOLOGIE\kit_logo_de_1c_schwarz.eps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9" y="628824"/>
            <a:ext cx="917700" cy="4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:\Oeffentlichkeitsarbeit\PRESSE\Themen\EUCOR\Publikationen\LOGOS\Logotype_UHA_2014\UHA_Logotype_092014_Gris.eps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621"/>
            <a:ext cx="1392407" cy="9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O:\Oeffentlichkeitsarbeit\PRESSE\Themen\EUCOR\Publikationen\LOGOS\UNIVERSITÄT BASEL\logo-universitaet-basel-bw.eps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619"/>
            <a:ext cx="454554" cy="6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O:\Oeffentlichkeitsarbeit\PRESSE\Themen\EUCOR\Publikationen\LOGOS\UNIVERSITÄT FREIBURG\Uni_A5_Grundvers_sw.eps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621"/>
            <a:ext cx="576134" cy="6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O:\Oeffentlichkeitsarbeit\PRESSE\Themen\EUCOR\Publikationen\LOGOS\UNIVERSITE DE STRASBOURG\logo-uds-bw.eps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3685"/>
            <a:ext cx="1144421" cy="5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5E63C-2C11-E445-AD79-5D483486D502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974201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9ED65-8438-BF4F-8E32-BE63067FCA19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01563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B54C0B-3452-0A48-8847-D56CBC0E9E07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733489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1D867E-5B8C-614F-93D3-BE6B734A132E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41605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8D67F-9CCC-F740-8676-485A68688DC4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80250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29398-EF0D-7448-AE6A-314C9E940297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37174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6491D-BCF6-E44D-A526-C4F5421F9C54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375225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445F7-E21A-9647-86F5-5D3B296981C6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10635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159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B6B7B-990A-F34A-B1B6-C88F0727B0A9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291173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30A4C-0F4E-E640-875E-B3F73BFA8812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98566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4895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4895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45642-5C24-5640-B295-9D8BB9CDEC8D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936037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620713"/>
            <a:ext cx="4978400" cy="3603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B72E-1506-DC4F-A902-0DA05B8E86CD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73389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Oeffentlichkeitsarbeit\PRESSE\Themen\EUCOR\Publikationen\LOGOS\KARLSRUHER INSTITUT FUR TECHNOLOGIE\kit_logo_de_1c_schwarz.eps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9" y="628824"/>
            <a:ext cx="917700" cy="4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:\Oeffentlichkeitsarbeit\PRESSE\Themen\EUCOR\Publikationen\LOGOS\Logotype_UHA_2014\UHA_Logotype_092014_Gris.eps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621"/>
            <a:ext cx="1392407" cy="9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O:\Oeffentlichkeitsarbeit\PRESSE\Themen\EUCOR\Publikationen\LOGOS\UNIVERSITÄT BASEL\logo-universitaet-basel-bw.eps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619"/>
            <a:ext cx="454554" cy="6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O:\Oeffentlichkeitsarbeit\PRESSE\Themen\EUCOR\Publikationen\LOGOS\UNIVERSITÄT FREIBURG\Uni_A5_Grundvers_sw.eps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621"/>
            <a:ext cx="576134" cy="6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O:\Oeffentlichkeitsarbeit\PRESSE\Themen\EUCOR\Publikationen\LOGOS\UNIVERSITE DE STRASBOURG\logo-uds-bw.eps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3685"/>
            <a:ext cx="1144421" cy="5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D2EE6-6FA1-F849-BDC5-D2BBA964EAE1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588030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56BAB-513D-7745-97DA-87BB24EA91BD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17496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36A6A-7B5F-1B4B-9BA0-7755BA3D7A69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740886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DE0E4-5A2A-8048-BF7D-C19C92589429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18864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562B7-9E0C-5647-9278-B35A0FF4CE1D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260398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465AF-B5C5-7147-8616-4C8F4DC80277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427127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327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B8F43-CD8A-064A-B1E2-921B1624125D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913699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0C426-6D87-9E48-8F26-A02384ABF8E7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47093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3BC9-19DB-E14A-864F-D048D68D2CFB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053348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4FFBA-EAF0-164A-A601-59EAF7EB2255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325625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4895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4895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3AFD0-6107-0D43-8F8D-F40CD7ADEE35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549904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620713"/>
            <a:ext cx="4978400" cy="3603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44F6B-B476-6542-A74C-DFBD5CA13E45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749603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Oeffentlichkeitsarbeit\PRESSE\Themen\EUCOR\Publikationen\LOGOS\KARLSRUHER INSTITUT FUR TECHNOLOGIE\kit_logo_de_1c_schwarz.eps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9" y="628824"/>
            <a:ext cx="917700" cy="4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:\Oeffentlichkeitsarbeit\PRESSE\Themen\EUCOR\Publikationen\LOGOS\Logotype_UHA_2014\UHA_Logotype_092014_Gris.eps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621"/>
            <a:ext cx="1392407" cy="9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O:\Oeffentlichkeitsarbeit\PRESSE\Themen\EUCOR\Publikationen\LOGOS\UNIVERSITÄT BASEL\logo-universitaet-basel-bw.eps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619"/>
            <a:ext cx="454554" cy="6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O:\Oeffentlichkeitsarbeit\PRESSE\Themen\EUCOR\Publikationen\LOGOS\UNIVERSITÄT FREIBURG\Uni_A5_Grundvers_sw.eps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621"/>
            <a:ext cx="576134" cy="6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O:\Oeffentlichkeitsarbeit\PRESSE\Themen\EUCOR\Publikationen\LOGOS\UNIVERSITE DE STRASBOURG\logo-uds-bw.eps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3685"/>
            <a:ext cx="1144421" cy="5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DD313-16AA-8646-A112-2CBA3C2618E1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620843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0E7EB-861C-3B41-91E0-62975A62D234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667998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69003-224A-A443-B535-A241F543B598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537272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C6950-963C-8F46-A546-239AF9B6B1DD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62196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98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D8600-1009-EF41-BD2B-7E334F0B6B18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559353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71F16-CD0F-4349-985F-735E662B4CE4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258372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39E6B-D49A-D34D-9E47-7420675AE1C6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651184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F5EBF-DEAA-0A41-B605-C6FDB5E499DB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698851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57B4A-81A9-1045-ACBC-38D1C380BC32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925325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D7706-CF2F-E94F-91FF-9AFC4686E66B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4029812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4895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4895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6AE22-261D-DA4D-96B8-370CDA59D559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017033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620713"/>
            <a:ext cx="4978400" cy="3603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30FE1-3CA3-834E-8D87-575578F27D68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293028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Oeffentlichkeitsarbeit\PRESSE\Themen\EUCOR\Publikationen\LOGOS\KARLSRUHER INSTITUT FUR TECHNOLOGIE\kit_logo_de_1c_schwarz.eps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9" y="628824"/>
            <a:ext cx="917700" cy="4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:\Oeffentlichkeitsarbeit\PRESSE\Themen\EUCOR\Publikationen\LOGOS\Logotype_UHA_2014\UHA_Logotype_092014_Gris.eps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621"/>
            <a:ext cx="1392407" cy="9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O:\Oeffentlichkeitsarbeit\PRESSE\Themen\EUCOR\Publikationen\LOGOS\UNIVERSITÄT BASEL\logo-universitaet-basel-bw.eps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619"/>
            <a:ext cx="454554" cy="6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O:\Oeffentlichkeitsarbeit\PRESSE\Themen\EUCOR\Publikationen\LOGOS\UNIVERSITÄT FREIBURG\Uni_A5_Grundvers_sw.eps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621"/>
            <a:ext cx="576134" cy="6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O:\Oeffentlichkeitsarbeit\PRESSE\Themen\EUCOR\Publikationen\LOGOS\UNIVERSITE DE STRASBOURG\logo-uds-bw.eps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3685"/>
            <a:ext cx="1144421" cy="5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C9A5C-B9FE-A94C-B903-276E9B13FE24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782099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3E5E6-9553-894D-93AF-15872AB63AE1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58159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378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83606-3241-9549-8D71-7029343E1FD0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875377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3F671-E717-A541-A91E-22133BF924F3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427033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AA8F8-E175-B24A-B361-E683F022A0A2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839132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3831F-0588-B940-947B-447FF8754585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846416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2E575-5A3F-7D44-B68B-014CEF165FF8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652341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9B998-6940-CD42-9DAB-23684C4FC99F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623701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DC946-4BA5-D042-98E6-B8DE1D1F7741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571653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4240C-A36C-2C48-8CC1-A0DAD4827C53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853820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4895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4895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043CD-9F2C-454A-AF43-BD55EC22EAB9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054171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620713"/>
            <a:ext cx="4978400" cy="3603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3DCED-0F18-F740-85EA-8D4B29ED71A0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414854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838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Oeffentlichkeitsarbeit\PRESSE\Themen\EUCOR\Publikationen\LOGOS\KARLSRUHER INSTITUT FUR TECHNOLOGIE\kit_logo_de_1c_schwarz.eps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9" y="628824"/>
            <a:ext cx="917700" cy="4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:\Oeffentlichkeitsarbeit\PRESSE\Themen\EUCOR\Publikationen\LOGOS\Logotype_UHA_2014\UHA_Logotype_092014_Gris.eps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621"/>
            <a:ext cx="1392407" cy="9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O:\Oeffentlichkeitsarbeit\PRESSE\Themen\EUCOR\Publikationen\LOGOS\UNIVERSITÄT BASEL\logo-universitaet-basel-bw.eps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619"/>
            <a:ext cx="454554" cy="6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O:\Oeffentlichkeitsarbeit\PRESSE\Themen\EUCOR\Publikationen\LOGOS\UNIVERSITÄT FREIBURG\Uni_A5_Grundvers_sw.eps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621"/>
            <a:ext cx="576134" cy="6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O:\Oeffentlichkeitsarbeit\PRESSE\Themen\EUCOR\Publikationen\LOGOS\UNIVERSITE DE STRASBOURG\logo-uds-bw.eps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3685"/>
            <a:ext cx="1144421" cy="5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A9F41-A18E-D44B-92DF-A0B3D8F73F82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417129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4F023-6EE6-8B42-9F77-253A34041F1A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776038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E1BBA-A4E2-6345-81DF-08B0208933FB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538028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8CA47-26F5-ED4A-98F9-907F94223938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947184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970E3-46A3-8E4F-B1C3-4F898549DF37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681215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D6694-E958-9D48-A5B4-BFE45EBE5FC1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038907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04C5D-EFA1-EF48-9F1C-4B474AD508EA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950807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A9598-79EF-1B4D-9389-122F50141E12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197208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94CBC-CC19-AC4C-AE4F-1DA3E37C9C70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078351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5291F-BFF8-3248-906C-C38EFCD69C36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42102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246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4895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4895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0C7DB-1A76-FD4D-A5F5-C06A1DAF9770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816145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620713"/>
            <a:ext cx="4978400" cy="3603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AB385-874F-FF43-B46D-AEB18AC0CBD2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3091895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:\Oeffentlichkeitsarbeit\PRESSE\Themen\EUCOR\Publikationen\LOGOS\KARLSRUHER INSTITUT FUR TECHNOLOGIE\kit_logo_de_1c_schwarz.eps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9" y="628824"/>
            <a:ext cx="917700" cy="4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:\Oeffentlichkeitsarbeit\PRESSE\Themen\EUCOR\Publikationen\LOGOS\Logotype_UHA_2014\UHA_Logotype_092014_Gris.eps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621"/>
            <a:ext cx="1392407" cy="9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O:\Oeffentlichkeitsarbeit\PRESSE\Themen\EUCOR\Publikationen\LOGOS\UNIVERSITÄT BASEL\logo-universitaet-basel-bw.eps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619"/>
            <a:ext cx="454554" cy="6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O:\Oeffentlichkeitsarbeit\PRESSE\Themen\EUCOR\Publikationen\LOGOS\UNIVERSITÄT FREIBURG\Uni_A5_Grundvers_sw.eps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621"/>
            <a:ext cx="576134" cy="6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O:\Oeffentlichkeitsarbeit\PRESSE\Themen\EUCOR\Publikationen\LOGOS\UNIVERSITE DE STRASBOURG\logo-uds-bw.eps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3685"/>
            <a:ext cx="1144421" cy="5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28A0F-77FE-ED42-A4D2-119DE2A03FCD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37309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63289-C697-2E4D-9454-3E21C7868670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7397959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08624-4C67-7C4F-ADE7-EC3B22C0206A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038542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CBAB3-FA49-B145-A0B0-A06657694D44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558659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2671E-F2D9-C54E-BE04-2948ED6C88C5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32160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E901A-F59B-8948-80C1-FD7D67DA7080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26756463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5E787-C5B7-ED43-A07C-129EF276633E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9155690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8E260-3C3E-7B4E-9B3F-9B22507B0311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43425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0782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5E578-C4B0-3C41-831D-DFF9F35AD7DE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31086849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74E11-2FE4-BE4A-9226-391F294D7B84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7652940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4895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4895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EBAEE-12CD-914A-9EB2-E993C10C03A0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4353389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620713"/>
            <a:ext cx="4978400" cy="3603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9F274-10A2-AF40-B6E7-B89F30A5E58D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  <p:extLst>
      <p:ext uri="{BB962C8B-B14F-4D97-AF65-F5344CB8AC3E}">
        <p14:creationId xmlns:p14="http://schemas.microsoft.com/office/powerpoint/2010/main" val="17916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6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7.wmf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ésentation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446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Textfeld 4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pic>
        <p:nvPicPr>
          <p:cNvPr id="21" name="Picture 5" descr="O:\Oeffentlichkeitsarbeit\PRESSE\Themen\EUCOR\Publikationen\LOGOS\KARLSRUHER INSTITUT FUR TECHNOLOGIE\kit_logo_de_1c_schwarz.eps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9" y="628824"/>
            <a:ext cx="917700" cy="4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O:\Oeffentlichkeitsarbeit\PRESSE\Themen\EUCOR\Publikationen\LOGOS\Logotype_UHA_2014\UHA_Logotype_092014_Gris.eps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621"/>
            <a:ext cx="1392407" cy="9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O:\Oeffentlichkeitsarbeit\PRESSE\Themen\EUCOR\Publikationen\LOGOS\UNIVERSITÄT BASEL\logo-universitaet-basel-bw.eps"/>
          <p:cNvPicPr>
            <a:picLocks noChangeAspect="1" noChangeArrowheads="1"/>
          </p:cNvPicPr>
          <p:nvPr userDrawn="1"/>
        </p:nvPicPr>
        <p:blipFill>
          <a:blip r:embed="rId1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619"/>
            <a:ext cx="454554" cy="6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O:\Oeffentlichkeitsarbeit\PRESSE\Themen\EUCOR\Publikationen\LOGOS\UNIVERSITÄT FREIBURG\Uni_A5_Grundvers_sw.eps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621"/>
            <a:ext cx="576134" cy="6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O:\Oeffentlichkeitsarbeit\PRESSE\Themen\EUCOR\Publikationen\LOGOS\UNIVERSITE DE STRASBOURG\logo-uds-bw.eps"/>
          <p:cNvPicPr>
            <a:picLocks noChangeAspect="1" noChangeArrowheads="1"/>
          </p:cNvPicPr>
          <p:nvPr userDrawn="1"/>
        </p:nvPicPr>
        <p:blipFill>
          <a:blip r:embed="rId1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3685"/>
            <a:ext cx="1144421" cy="5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résentation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20713"/>
            <a:ext cx="4978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latin typeface="Franklin Gothic Book" charset="0"/>
              </a:defRPr>
            </a:lvl1pPr>
          </a:lstStyle>
          <a:p>
            <a:fld id="{55B78C5F-0520-B042-927A-AA2690231B21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résentation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20713"/>
            <a:ext cx="4978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latin typeface="Franklin Gothic Book" charset="0"/>
              </a:defRPr>
            </a:lvl1pPr>
          </a:lstStyle>
          <a:p>
            <a:fld id="{25DD3FC6-375B-6E45-ADC3-EDFA6BB43022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  <p:sp>
        <p:nvSpPr>
          <p:cNvPr id="3078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pic>
        <p:nvPicPr>
          <p:cNvPr id="7" name="Picture 5" descr="O:\Oeffentlichkeitsarbeit\PRESSE\Themen\EUCOR\Publikationen\LOGOS\KARLSRUHER INSTITUT FUR TECHNOLOGIE\kit_logo_de_1c_schwarz.eps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21288"/>
            <a:ext cx="917700" cy="4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présentation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20713"/>
            <a:ext cx="4978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latin typeface="Franklin Gothic Book" charset="0"/>
              </a:defRPr>
            </a:lvl1pPr>
          </a:lstStyle>
          <a:p>
            <a:fld id="{D1314495-5797-F140-B67B-B95EEDB32851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  <p:sp>
        <p:nvSpPr>
          <p:cNvPr id="4102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pic>
        <p:nvPicPr>
          <p:cNvPr id="8" name="Picture 13" descr="O:\Oeffentlichkeitsarbeit\PRESSE\Themen\EUCOR\Publikationen\LOGOS\UNIVERSITE DE STRASBOURG\logo-uds-bw.eps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49280"/>
            <a:ext cx="1080119" cy="4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présentation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20713"/>
            <a:ext cx="4978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latin typeface="Franklin Gothic Book" charset="0"/>
              </a:defRPr>
            </a:lvl1pPr>
          </a:lstStyle>
          <a:p>
            <a:fld id="{6710597F-A6AA-5544-9E61-684921CC4DD3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  <p:sp>
        <p:nvSpPr>
          <p:cNvPr id="5126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pic>
        <p:nvPicPr>
          <p:cNvPr id="9" name="Picture 9" descr="O:\Oeffentlichkeitsarbeit\PRESSE\Themen\EUCOR\Publikationen\LOGOS\UNIVERSITÄT BASEL\logo-universitaet-basel-bw.eps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05496"/>
            <a:ext cx="432048" cy="6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présentation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20713"/>
            <a:ext cx="4978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latin typeface="Franklin Gothic Book" charset="0"/>
              </a:defRPr>
            </a:lvl1pPr>
          </a:lstStyle>
          <a:p>
            <a:fld id="{46B5D614-D6A2-8A42-A4D5-13113034F07D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  <p:sp>
        <p:nvSpPr>
          <p:cNvPr id="6150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pic>
        <p:nvPicPr>
          <p:cNvPr id="44036" name="Picture 4" descr="O:\Oeffentlichkeitsarbeit\PRESSE\Themen\EUCOR\Publikationen\LOGOS\UNIVERSITÄT FREIBURG\Uni_Logo-Grundversion-ohne-Wappen_E1_klein_SW.eps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77272"/>
            <a:ext cx="432048" cy="6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présentation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20713"/>
            <a:ext cx="4978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latin typeface="Franklin Gothic Book" charset="0"/>
              </a:defRPr>
            </a:lvl1pPr>
          </a:lstStyle>
          <a:p>
            <a:fld id="{DC117375-6415-E841-9985-B2E5342AD199}" type="slidenum">
              <a:rPr lang="fr-FR"/>
              <a:pPr/>
              <a:t>‹N°›</a:t>
            </a:fld>
            <a:r>
              <a:rPr lang="fr-FR"/>
              <a:t> | 2009</a:t>
            </a:r>
          </a:p>
        </p:txBody>
      </p:sp>
      <p:sp>
        <p:nvSpPr>
          <p:cNvPr id="7174" name="Textfeld 5"/>
          <p:cNvSpPr txBox="1">
            <a:spLocks noChangeArrowheads="1"/>
          </p:cNvSpPr>
          <p:nvPr userDrawn="1"/>
        </p:nvSpPr>
        <p:spPr bwMode="auto">
          <a:xfrm>
            <a:off x="539750" y="1141413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cs typeface="+mn-cs"/>
              </a:rPr>
              <a:t>The European Campus</a:t>
            </a:r>
          </a:p>
        </p:txBody>
      </p:sp>
      <p:pic>
        <p:nvPicPr>
          <p:cNvPr id="8" name="Picture 8" descr="O:\Oeffentlichkeitsarbeit\PRESSE\Themen\EUCOR\Publikationen\LOGOS\Logotype_UHA_2014\UHA_Logotype_092014_Gris.eps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139563" cy="80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B2B2B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592A0B8A-E9C2-ED4A-A59E-5A65A1EF4D7D}" type="slidenum">
              <a:rPr lang="fr-FR" sz="1000" smtClean="0">
                <a:solidFill>
                  <a:srgbClr val="B2B2B2"/>
                </a:solidFill>
                <a:latin typeface="Franklin Gothic Book" charset="0"/>
              </a:rPr>
              <a:pPr/>
              <a:t>1</a:t>
            </a:fld>
            <a:endParaRPr lang="fr-FR" sz="1000" dirty="0">
              <a:solidFill>
                <a:srgbClr val="B2B2B2"/>
              </a:solidFill>
              <a:latin typeface="Franklin Gothic Book" charset="0"/>
            </a:endParaRPr>
          </a:p>
        </p:txBody>
      </p:sp>
      <p:grpSp>
        <p:nvGrpSpPr>
          <p:cNvPr id="6" name="Groupe 16"/>
          <p:cNvGrpSpPr>
            <a:grpSpLocks noChangeAspect="1"/>
          </p:cNvGrpSpPr>
          <p:nvPr/>
        </p:nvGrpSpPr>
        <p:grpSpPr>
          <a:xfrm>
            <a:off x="539552" y="6062230"/>
            <a:ext cx="4752528" cy="751146"/>
            <a:chOff x="0" y="0"/>
            <a:chExt cx="6366934" cy="1007534"/>
          </a:xfrm>
        </p:grpSpPr>
        <p:pic>
          <p:nvPicPr>
            <p:cNvPr id="7" name="Image 6" descr="http://www.totalsportlive.com/alsace/wp-content/uploads/2012/06/logo_region_alsac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567" y="93134"/>
              <a:ext cx="1054100" cy="791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 descr="http://www.roessle-neubulach.de/cms/upload/bilder/Logo_Baden-Wuerttemberg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334" y="275167"/>
              <a:ext cx="1270000" cy="486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 descr="IDEX_Label-IA-mini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67" y="198967"/>
              <a:ext cx="529167" cy="550333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0" name="Image 9" descr="Fichier:Logo mesr.gi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134"/>
              <a:ext cx="541867" cy="694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 descr="http://www.europtimist.eu/wp-content/uploads/2013/06/Eurom%C3%A9tropole278x278-01-278x278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667" y="0"/>
              <a:ext cx="1007533" cy="1007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 descr="http://www.14-18kilianstollen.eu/files/images/interreg-slogan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100" y="245534"/>
              <a:ext cx="1502834" cy="520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Zone de texte 26"/>
          <p:cNvSpPr txBox="1"/>
          <p:nvPr/>
        </p:nvSpPr>
        <p:spPr>
          <a:xfrm>
            <a:off x="467544" y="5837515"/>
            <a:ext cx="3528392" cy="30060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100" dirty="0" err="1" smtClean="0">
                <a:effectLst/>
                <a:latin typeface="Century Gothic"/>
                <a:ea typeface="Times New Roman"/>
                <a:cs typeface="Times New Roman"/>
              </a:rPr>
              <a:t>Requested</a:t>
            </a:r>
            <a:r>
              <a:rPr lang="fr-FR" sz="1100" dirty="0" smtClean="0">
                <a:effectLst/>
                <a:latin typeface="Century Gothic"/>
                <a:ea typeface="Times New Roman"/>
                <a:cs typeface="Times New Roman"/>
              </a:rPr>
              <a:t> </a:t>
            </a:r>
            <a:r>
              <a:rPr lang="fr-FR" sz="1100" dirty="0" err="1" smtClean="0">
                <a:effectLst/>
                <a:latin typeface="Century Gothic"/>
                <a:ea typeface="Times New Roman"/>
                <a:cs typeface="Times New Roman"/>
              </a:rPr>
              <a:t>financing</a:t>
            </a:r>
            <a:r>
              <a:rPr lang="fr-FR" sz="1100" dirty="0" smtClean="0">
                <a:effectLst/>
                <a:latin typeface="Century Gothic"/>
                <a:ea typeface="Times New Roman"/>
                <a:cs typeface="Times New Roman"/>
              </a:rPr>
              <a:t>: </a:t>
            </a:r>
            <a:endParaRPr lang="fr-FR" sz="1100" dirty="0">
              <a:effectLst/>
              <a:latin typeface="Century Gothic"/>
              <a:ea typeface="Times New Roman"/>
              <a:cs typeface="Times New Roman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923" y="1557338"/>
            <a:ext cx="8137525" cy="4017962"/>
          </a:xfrm>
          <a:solidFill>
            <a:srgbClr val="008AC4"/>
          </a:solidFill>
        </p:spPr>
        <p:txBody>
          <a:bodyPr anchor="ctr"/>
          <a:lstStyle/>
          <a:p>
            <a:pPr marL="1698625" indent="-1698625" algn="l" defTabSz="1354138">
              <a:defRPr/>
            </a:pPr>
            <a:r>
              <a:rPr lang="en-GB" sz="3500" b="1" dirty="0" smtClean="0">
                <a:solidFill>
                  <a:schemeClr val="bg1"/>
                </a:solidFill>
                <a:latin typeface="+mj-lt"/>
                <a:ea typeface="MS PGothic" charset="0"/>
                <a:cs typeface="+mn-cs"/>
              </a:rPr>
              <a:t>Building up a European Campus</a:t>
            </a:r>
            <a:endParaRPr lang="en-GB" sz="3500" b="1" dirty="0">
              <a:solidFill>
                <a:schemeClr val="bg1"/>
              </a:solidFill>
              <a:latin typeface="+mj-lt"/>
              <a:ea typeface="MS PGothic" charset="0"/>
              <a:cs typeface="+mn-cs"/>
            </a:endParaRPr>
          </a:p>
          <a:p>
            <a:pPr algn="l">
              <a:defRPr/>
            </a:pPr>
            <a:r>
              <a:rPr lang="en-GB" sz="3500" b="1" dirty="0" smtClean="0">
                <a:solidFill>
                  <a:schemeClr val="bg1"/>
                </a:solidFill>
                <a:latin typeface="+mj-lt"/>
                <a:ea typeface="MS PGothic" charset="0"/>
                <a:cs typeface="+mn-cs"/>
              </a:rPr>
              <a:t>in the Upper Rhine Region</a:t>
            </a:r>
          </a:p>
          <a:p>
            <a:pPr algn="l">
              <a:defRPr/>
            </a:pPr>
            <a:r>
              <a:rPr lang="en-GB" sz="2200" b="1" dirty="0" smtClean="0">
                <a:solidFill>
                  <a:schemeClr val="bg1"/>
                </a:solidFill>
                <a:latin typeface="+mj-lt"/>
                <a:ea typeface="MS PGothic" charset="0"/>
                <a:cs typeface="+mn-cs"/>
              </a:rPr>
              <a:t>Cross-border cooperation in the field of higher education and research</a:t>
            </a:r>
            <a:endParaRPr lang="en-GB" sz="2200" b="1" dirty="0">
              <a:solidFill>
                <a:schemeClr val="bg1"/>
              </a:solidFill>
              <a:latin typeface="+mj-lt"/>
              <a:ea typeface="MS PGothic" charset="0"/>
              <a:cs typeface="+mn-cs"/>
            </a:endParaRPr>
          </a:p>
          <a:p>
            <a:pPr marL="0" lvl="1" algn="l">
              <a:defRPr/>
            </a:pPr>
            <a:endParaRPr lang="en-GB" altLang="fr-FR" sz="2200" b="1" dirty="0" smtClean="0">
              <a:solidFill>
                <a:schemeClr val="bg1"/>
              </a:solidFill>
              <a:latin typeface="+mj-lt"/>
              <a:ea typeface="MS PGothic" charset="0"/>
            </a:endParaRPr>
          </a:p>
          <a:p>
            <a:pPr marL="0" lvl="1" algn="l">
              <a:defRPr/>
            </a:pPr>
            <a:endParaRPr lang="en-GB" altLang="fr-FR" sz="2200" b="1" dirty="0" smtClean="0">
              <a:solidFill>
                <a:schemeClr val="bg1"/>
              </a:solidFill>
              <a:latin typeface="+mj-lt"/>
              <a:ea typeface="MS PGothic" charset="0"/>
            </a:endParaRPr>
          </a:p>
          <a:p>
            <a:pPr algn="l">
              <a:defRPr/>
            </a:pPr>
            <a:endParaRPr lang="en-GB" altLang="ja-JP" sz="2200" b="1" dirty="0">
              <a:solidFill>
                <a:schemeClr val="bg1"/>
              </a:solidFill>
              <a:latin typeface="+mj-lt"/>
              <a:ea typeface="MS PGothic" charset="0"/>
              <a:cs typeface="+mn-cs"/>
            </a:endParaRPr>
          </a:p>
          <a:p>
            <a:pPr algn="l">
              <a:defRPr/>
            </a:pPr>
            <a:endParaRPr lang="en-GB" altLang="ja-JP" sz="2500" b="1" dirty="0">
              <a:solidFill>
                <a:schemeClr val="bg1"/>
              </a:solidFill>
              <a:latin typeface="+mj-lt"/>
              <a:ea typeface="MS PGothic" charset="0"/>
              <a:cs typeface="+mn-cs"/>
            </a:endParaRPr>
          </a:p>
        </p:txBody>
      </p:sp>
      <p:sp>
        <p:nvSpPr>
          <p:cNvPr id="15" name="ZoneTexte 1"/>
          <p:cNvSpPr txBox="1">
            <a:spLocks noChangeArrowheads="1"/>
          </p:cNvSpPr>
          <p:nvPr/>
        </p:nvSpPr>
        <p:spPr bwMode="auto">
          <a:xfrm>
            <a:off x="5536654" y="5733256"/>
            <a:ext cx="211277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500" b="1" dirty="0"/>
              <a:t>Janosch Nieden </a:t>
            </a:r>
          </a:p>
          <a:p>
            <a:r>
              <a:rPr lang="en-GB" sz="1500" dirty="0" smtClean="0"/>
              <a:t>20.04.2015</a:t>
            </a:r>
          </a:p>
          <a:p>
            <a:r>
              <a:rPr lang="en-GB" sz="1500" dirty="0" smtClean="0"/>
              <a:t>Student World Forum</a:t>
            </a:r>
          </a:p>
          <a:p>
            <a:r>
              <a:rPr lang="en-GB" sz="1500" dirty="0" smtClean="0"/>
              <a:t>Strasbourg</a:t>
            </a:r>
            <a:endParaRPr lang="en-GB" sz="1500" dirty="0"/>
          </a:p>
          <a:p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4" y="6529"/>
            <a:ext cx="6480621" cy="607897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20366"/>
            <a:ext cx="4978400" cy="360362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The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Upper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Rhine Valley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8FEB2576-A019-CF40-B5F6-173C0F09BCCB}" type="slidenum">
              <a:rPr lang="fr-FR" sz="1000">
                <a:solidFill>
                  <a:srgbClr val="B2B2B2"/>
                </a:solidFill>
                <a:latin typeface="Franklin Gothic Book" charset="0"/>
              </a:rPr>
              <a:pPr/>
              <a:t>2</a:t>
            </a:fld>
            <a:r>
              <a:rPr lang="fr-FR" sz="1000" dirty="0">
                <a:solidFill>
                  <a:srgbClr val="B2B2B2"/>
                </a:solidFill>
                <a:latin typeface="Franklin Gothic Book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1916832"/>
            <a:ext cx="309634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One of the </a:t>
            </a:r>
            <a:r>
              <a:rPr lang="fr-FR" sz="1600" b="1" dirty="0" err="1" smtClean="0"/>
              <a:t>most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developped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regions</a:t>
            </a:r>
            <a:r>
              <a:rPr lang="fr-FR" sz="1600" b="1" dirty="0" smtClean="0"/>
              <a:t> of Europe: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Gross </a:t>
            </a:r>
            <a:r>
              <a:rPr lang="fr-FR" sz="1600" dirty="0" err="1" smtClean="0"/>
              <a:t>domestic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</a:t>
            </a:r>
            <a:r>
              <a:rPr lang="fr-FR" sz="1600" dirty="0" smtClean="0"/>
              <a:t> (GDP):  202 Billion €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Population of 6 Million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High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of </a:t>
            </a:r>
            <a:r>
              <a:rPr lang="fr-FR" sz="1600" dirty="0" err="1" smtClean="0"/>
              <a:t>industry</a:t>
            </a:r>
            <a:r>
              <a:rPr lang="fr-FR" sz="1600" dirty="0" smtClean="0"/>
              <a:t> / </a:t>
            </a:r>
            <a:r>
              <a:rPr lang="fr-FR" sz="1600" dirty="0" err="1" smtClean="0"/>
              <a:t>small</a:t>
            </a:r>
            <a:r>
              <a:rPr lang="fr-FR" sz="1600" dirty="0" smtClean="0"/>
              <a:t> and medium </a:t>
            </a:r>
            <a:r>
              <a:rPr lang="fr-FR" sz="1600" dirty="0" err="1" smtClean="0"/>
              <a:t>sized</a:t>
            </a:r>
            <a:r>
              <a:rPr lang="fr-FR" sz="1600" dirty="0" smtClean="0"/>
              <a:t> </a:t>
            </a:r>
            <a:r>
              <a:rPr lang="fr-FR" sz="1600" dirty="0" err="1" smtClean="0"/>
              <a:t>enterprises</a:t>
            </a:r>
            <a:r>
              <a:rPr lang="fr-FR" sz="16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High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of  </a:t>
            </a:r>
            <a:r>
              <a:rPr lang="fr-FR" sz="1600" dirty="0" err="1" smtClean="0"/>
              <a:t>education</a:t>
            </a:r>
            <a:r>
              <a:rPr lang="fr-FR" sz="1600" dirty="0" smtClean="0"/>
              <a:t> and </a:t>
            </a:r>
            <a:r>
              <a:rPr lang="fr-FR" sz="1600" dirty="0" err="1" smtClean="0"/>
              <a:t>research</a:t>
            </a:r>
            <a:r>
              <a:rPr lang="fr-FR" sz="1600" dirty="0" smtClean="0"/>
              <a:t> institutions</a:t>
            </a:r>
          </a:p>
          <a:p>
            <a:endParaRPr lang="fr-FR" sz="1600" dirty="0"/>
          </a:p>
        </p:txBody>
      </p:sp>
      <p:pic>
        <p:nvPicPr>
          <p:cNvPr id="7" name="Image 6" descr="LOGO RM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61248"/>
            <a:ext cx="3384376" cy="872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11456" r="81212" b="17987"/>
          <a:stretch>
            <a:fillRect/>
          </a:stretch>
        </p:blipFill>
        <p:spPr bwMode="auto">
          <a:xfrm>
            <a:off x="4570933" y="116632"/>
            <a:ext cx="4465563" cy="66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20366"/>
            <a:ext cx="4978400" cy="360362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„Little Boston Area“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8FEB2576-A019-CF40-B5F6-173C0F09BCCB}" type="slidenum">
              <a:rPr lang="fr-FR" sz="1000">
                <a:solidFill>
                  <a:srgbClr val="B2B2B2"/>
                </a:solidFill>
                <a:latin typeface="Franklin Gothic Book" charset="0"/>
              </a:rPr>
              <a:pPr/>
              <a:t>3</a:t>
            </a:fld>
            <a:r>
              <a:rPr lang="fr-FR" sz="1000" dirty="0">
                <a:solidFill>
                  <a:srgbClr val="B2B2B2"/>
                </a:solidFill>
                <a:latin typeface="Franklin Gothic Book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1484784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5 </a:t>
            </a:r>
            <a:r>
              <a:rPr lang="fr-FR" sz="1600" b="1" dirty="0" err="1" smtClean="0"/>
              <a:t>universities</a:t>
            </a:r>
            <a:endParaRPr lang="fr-FR" sz="1600" b="1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Universities</a:t>
            </a:r>
            <a:r>
              <a:rPr lang="fr-FR" sz="1600" dirty="0" smtClean="0"/>
              <a:t> of Freiburg and Karlsruhe (</a:t>
            </a:r>
            <a:r>
              <a:rPr lang="fr-FR" sz="1600" dirty="0" err="1" smtClean="0"/>
              <a:t>both</a:t>
            </a:r>
            <a:r>
              <a:rPr lang="fr-FR" sz="1600" dirty="0" smtClean="0"/>
              <a:t> Germany) 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University</a:t>
            </a:r>
            <a:r>
              <a:rPr lang="fr-FR" sz="1600" dirty="0" smtClean="0"/>
              <a:t> of Basel (</a:t>
            </a:r>
            <a:r>
              <a:rPr lang="fr-FR" sz="1600" dirty="0" err="1" smtClean="0"/>
              <a:t>Switzerland</a:t>
            </a:r>
            <a:r>
              <a:rPr lang="fr-FR" sz="1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University</a:t>
            </a:r>
            <a:r>
              <a:rPr lang="fr-FR" sz="1600" dirty="0" smtClean="0"/>
              <a:t> of Strasbourg and Mulhouse </a:t>
            </a:r>
            <a:endParaRPr lang="fr-FR" sz="1600" dirty="0"/>
          </a:p>
          <a:p>
            <a:r>
              <a:rPr lang="fr-FR" sz="1600" b="1" dirty="0" smtClean="0"/>
              <a:t>About 60 </a:t>
            </a:r>
            <a:r>
              <a:rPr lang="fr-FR" sz="1600" b="1" dirty="0" err="1" smtClean="0"/>
              <a:t>higher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education</a:t>
            </a:r>
            <a:r>
              <a:rPr lang="fr-FR" sz="1600" b="1" dirty="0" smtClean="0"/>
              <a:t> institutions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Universities</a:t>
            </a:r>
            <a:r>
              <a:rPr lang="fr-FR" sz="1600" dirty="0" smtClean="0"/>
              <a:t> of </a:t>
            </a:r>
            <a:r>
              <a:rPr lang="fr-FR" sz="1600" dirty="0" err="1" smtClean="0"/>
              <a:t>applied</a:t>
            </a:r>
            <a:r>
              <a:rPr lang="fr-FR" sz="1600" dirty="0" smtClean="0"/>
              <a:t> sciences, Business and </a:t>
            </a:r>
            <a:r>
              <a:rPr lang="fr-FR" sz="1600" dirty="0" err="1"/>
              <a:t>e</a:t>
            </a:r>
            <a:r>
              <a:rPr lang="fr-FR" sz="1600" dirty="0" err="1" smtClean="0"/>
              <a:t>ngeneering</a:t>
            </a:r>
            <a:r>
              <a:rPr lang="fr-FR" sz="1600" dirty="0" smtClean="0"/>
              <a:t> </a:t>
            </a:r>
            <a:r>
              <a:rPr lang="fr-FR" sz="1600" dirty="0" err="1" smtClean="0"/>
              <a:t>schools</a:t>
            </a:r>
            <a:endParaRPr lang="fr-FR" sz="1600" dirty="0" smtClean="0"/>
          </a:p>
          <a:p>
            <a:r>
              <a:rPr lang="fr-FR" sz="1600" b="1" dirty="0" err="1" smtClean="0"/>
              <a:t>Around</a:t>
            </a:r>
            <a:r>
              <a:rPr lang="fr-FR" sz="1600" b="1" dirty="0" smtClean="0"/>
              <a:t> 50 </a:t>
            </a:r>
            <a:r>
              <a:rPr lang="fr-FR" sz="1600" b="1" dirty="0" err="1" smtClean="0"/>
              <a:t>research</a:t>
            </a:r>
            <a:r>
              <a:rPr lang="fr-FR" sz="1600" b="1" dirty="0" smtClean="0"/>
              <a:t> institutes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Public and </a:t>
            </a:r>
            <a:r>
              <a:rPr lang="fr-FR" sz="1600" dirty="0" err="1" smtClean="0"/>
              <a:t>private</a:t>
            </a:r>
            <a:r>
              <a:rPr lang="fr-FR" sz="1600" dirty="0" smtClean="0"/>
              <a:t> </a:t>
            </a:r>
            <a:r>
              <a:rPr lang="fr-FR" sz="1600" dirty="0" err="1" smtClean="0"/>
              <a:t>financed</a:t>
            </a:r>
            <a:r>
              <a:rPr lang="fr-FR" sz="1600" dirty="0" smtClean="0"/>
              <a:t> </a:t>
            </a:r>
            <a:r>
              <a:rPr lang="fr-FR" sz="1600" dirty="0" err="1" smtClean="0"/>
              <a:t>research</a:t>
            </a:r>
            <a:r>
              <a:rPr lang="fr-FR" sz="1600" dirty="0" smtClean="0"/>
              <a:t> institutes (Fraunhofer and Max Planck institutes)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1600" y="5345921"/>
            <a:ext cx="4248472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ym typeface="Wingdings"/>
              </a:rPr>
              <a:t> </a:t>
            </a:r>
            <a:r>
              <a:rPr lang="fr-FR" sz="1600" b="1" dirty="0" err="1" smtClean="0"/>
              <a:t>Overall</a:t>
            </a:r>
            <a:r>
              <a:rPr lang="fr-FR" sz="1600" b="1" dirty="0" smtClean="0"/>
              <a:t> figures: </a:t>
            </a:r>
          </a:p>
          <a:p>
            <a:r>
              <a:rPr lang="fr-FR" sz="1600" dirty="0" smtClean="0"/>
              <a:t>160.000 </a:t>
            </a:r>
            <a:r>
              <a:rPr lang="fr-FR" sz="1600" dirty="0" err="1" smtClean="0"/>
              <a:t>students</a:t>
            </a:r>
            <a:endParaRPr lang="fr-FR" sz="1600" dirty="0" smtClean="0"/>
          </a:p>
          <a:p>
            <a:r>
              <a:rPr lang="fr-FR" sz="1600" dirty="0" smtClean="0"/>
              <a:t>20.000 </a:t>
            </a:r>
            <a:r>
              <a:rPr lang="fr-FR" sz="1600" dirty="0" err="1" smtClean="0"/>
              <a:t>researchers</a:t>
            </a:r>
            <a:endParaRPr lang="fr-FR" sz="1600" dirty="0" smtClean="0"/>
          </a:p>
          <a:p>
            <a:r>
              <a:rPr lang="fr-FR" sz="1600" dirty="0" smtClean="0">
                <a:sym typeface="Wingdings"/>
              </a:rPr>
              <a:t> </a:t>
            </a:r>
            <a:r>
              <a:rPr lang="fr-FR" sz="1600" i="1" dirty="0" smtClean="0">
                <a:sym typeface="Wingdings"/>
              </a:rPr>
              <a:t>Comparable to </a:t>
            </a:r>
            <a:r>
              <a:rPr lang="fr-FR" sz="1600" i="1" dirty="0" err="1" smtClean="0">
                <a:sym typeface="Wingdings"/>
              </a:rPr>
              <a:t>metropolitain</a:t>
            </a:r>
            <a:r>
              <a:rPr lang="fr-FR" sz="1600" i="1" dirty="0" smtClean="0">
                <a:sym typeface="Wingdings"/>
              </a:rPr>
              <a:t> areas </a:t>
            </a:r>
            <a:r>
              <a:rPr lang="fr-FR" sz="1600" i="1" dirty="0" err="1" smtClean="0">
                <a:sym typeface="Wingdings"/>
              </a:rPr>
              <a:t>such</a:t>
            </a:r>
            <a:r>
              <a:rPr lang="fr-FR" sz="1600" i="1" dirty="0" smtClean="0">
                <a:sym typeface="Wingdings"/>
              </a:rPr>
              <a:t> as Paris, Berlin, Munich or Boston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8263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20366"/>
            <a:ext cx="7128792" cy="360362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The 5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Eucor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-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Universities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8FEB2576-A019-CF40-B5F6-173C0F09BCCB}" type="slidenum">
              <a:rPr lang="fr-FR" sz="1000">
                <a:solidFill>
                  <a:srgbClr val="B2B2B2"/>
                </a:solidFill>
                <a:latin typeface="Franklin Gothic Book" charset="0"/>
              </a:rPr>
              <a:pPr/>
              <a:t>4</a:t>
            </a:fld>
            <a:r>
              <a:rPr lang="fr-FR" sz="1000">
                <a:solidFill>
                  <a:srgbClr val="B2B2B2"/>
                </a:solidFill>
                <a:latin typeface="Franklin Gothic Book" charset="0"/>
              </a:rPr>
              <a:t> | 2009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552" y="2492896"/>
            <a:ext cx="38703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500" b="1" dirty="0">
                <a:latin typeface="+mn-lt"/>
                <a:cs typeface="Franklin Gothic Book" charset="0"/>
              </a:rPr>
              <a:t>ALBERT-LUDWIGS-UNIVERSITÄT FREIBURG</a:t>
            </a:r>
          </a:p>
          <a:p>
            <a:r>
              <a:rPr lang="en-GB" dirty="0">
                <a:latin typeface="+mn-lt"/>
                <a:cs typeface="Franklin Gothic Book" charset="0"/>
              </a:rPr>
              <a:t>Founded in 1457 </a:t>
            </a:r>
          </a:p>
          <a:p>
            <a:r>
              <a:rPr lang="en-GB" dirty="0" smtClean="0">
                <a:latin typeface="+mn-lt"/>
                <a:cs typeface="Franklin Gothic Book" charset="0"/>
              </a:rPr>
              <a:t>24.800 </a:t>
            </a:r>
            <a:r>
              <a:rPr lang="en-GB" dirty="0">
                <a:latin typeface="+mn-lt"/>
                <a:cs typeface="Franklin Gothic Book" charset="0"/>
              </a:rPr>
              <a:t>students</a:t>
            </a:r>
          </a:p>
          <a:p>
            <a:r>
              <a:rPr lang="en-GB" b="1" dirty="0" err="1" smtClean="0">
                <a:solidFill>
                  <a:srgbClr val="0099FF"/>
                </a:solidFill>
                <a:latin typeface="+mn-lt"/>
                <a:cs typeface="Franklin Gothic Book" charset="0"/>
              </a:rPr>
              <a:t>www.uni</a:t>
            </a:r>
            <a:r>
              <a:rPr lang="en-GB" b="1" dirty="0" err="1">
                <a:solidFill>
                  <a:srgbClr val="0099FF"/>
                </a:solidFill>
                <a:latin typeface="+mn-lt"/>
                <a:cs typeface="Franklin Gothic Book" charset="0"/>
              </a:rPr>
              <a:t>-</a:t>
            </a:r>
            <a:r>
              <a:rPr lang="en-GB" b="1" dirty="0" err="1" smtClean="0">
                <a:solidFill>
                  <a:srgbClr val="0099FF"/>
                </a:solidFill>
                <a:latin typeface="+mn-lt"/>
                <a:cs typeface="Franklin Gothic Book" charset="0"/>
              </a:rPr>
              <a:t>freiburg.de</a:t>
            </a:r>
            <a:endParaRPr lang="en-GB" b="1" dirty="0">
              <a:solidFill>
                <a:srgbClr val="0099FF"/>
              </a:solidFill>
              <a:latin typeface="+mn-lt"/>
              <a:cs typeface="Franklin Gothic Book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24128" y="2492896"/>
            <a:ext cx="2448272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500" b="1" dirty="0">
                <a:solidFill>
                  <a:srgbClr val="000000"/>
                </a:solidFill>
                <a:latin typeface="+mn-lt"/>
                <a:cs typeface="Franklin Gothic Book" charset="0"/>
              </a:rPr>
              <a:t>UNIVERSITÄT BASEL</a:t>
            </a:r>
          </a:p>
          <a:p>
            <a:r>
              <a:rPr lang="en-GB" dirty="0">
                <a:latin typeface="+mn-lt"/>
                <a:cs typeface="Franklin Gothic Book" charset="0"/>
              </a:rPr>
              <a:t>Founded in 1460</a:t>
            </a:r>
          </a:p>
          <a:p>
            <a:r>
              <a:rPr lang="en-GB" dirty="0" smtClean="0">
                <a:latin typeface="+mn-lt"/>
                <a:cs typeface="Franklin Gothic Book" charset="0"/>
              </a:rPr>
              <a:t>13.200 </a:t>
            </a:r>
            <a:r>
              <a:rPr lang="en-GB" dirty="0">
                <a:latin typeface="+mn-lt"/>
                <a:cs typeface="Franklin Gothic Book" charset="0"/>
              </a:rPr>
              <a:t>students</a:t>
            </a:r>
          </a:p>
          <a:p>
            <a:r>
              <a:rPr lang="en-GB" b="1" dirty="0" err="1" smtClean="0">
                <a:solidFill>
                  <a:srgbClr val="0099FF"/>
                </a:solidFill>
                <a:latin typeface="+mn-lt"/>
                <a:cs typeface="Franklin Gothic Book" charset="0"/>
              </a:rPr>
              <a:t>www.unibas.ch</a:t>
            </a:r>
            <a:endParaRPr lang="en-GB" b="1" dirty="0">
              <a:solidFill>
                <a:srgbClr val="0099FF"/>
              </a:solidFill>
              <a:latin typeface="+mn-lt"/>
              <a:cs typeface="Franklin Gothic Book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67544" y="3645024"/>
            <a:ext cx="230425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+mn-lt"/>
                <a:cs typeface="Franklin Gothic Book" charset="0"/>
              </a:rPr>
              <a:t>UNIVERSITÉ DE STRASBOURG</a:t>
            </a:r>
          </a:p>
          <a:p>
            <a:r>
              <a:rPr lang="en-GB" sz="1400" dirty="0">
                <a:latin typeface="+mn-lt"/>
                <a:cs typeface="Franklin Gothic Book" charset="0"/>
              </a:rPr>
              <a:t>Founded in 2009. The university that had split into 3 different entities in 1971, merged again to recreate the historical </a:t>
            </a:r>
            <a:r>
              <a:rPr lang="en-GB" sz="1400" dirty="0" err="1">
                <a:latin typeface="+mn-lt"/>
                <a:cs typeface="Franklin Gothic Book" charset="0"/>
              </a:rPr>
              <a:t>Université</a:t>
            </a:r>
            <a:r>
              <a:rPr lang="en-GB" sz="1400" dirty="0">
                <a:latin typeface="+mn-lt"/>
                <a:cs typeface="Franklin Gothic Book" charset="0"/>
              </a:rPr>
              <a:t> de Strasbourg which was originally founded in 1621. </a:t>
            </a:r>
          </a:p>
          <a:p>
            <a:r>
              <a:rPr lang="en-GB" sz="1400" dirty="0" smtClean="0">
                <a:latin typeface="+mn-lt"/>
                <a:cs typeface="Franklin Gothic Book" charset="0"/>
              </a:rPr>
              <a:t>45.000 </a:t>
            </a:r>
            <a:r>
              <a:rPr lang="en-GB" sz="1400" dirty="0">
                <a:latin typeface="+mn-lt"/>
                <a:cs typeface="Franklin Gothic Book" charset="0"/>
              </a:rPr>
              <a:t>students</a:t>
            </a:r>
          </a:p>
          <a:p>
            <a:r>
              <a:rPr lang="en-GB" sz="1400" b="1" dirty="0" err="1" smtClean="0">
                <a:solidFill>
                  <a:srgbClr val="0099FF"/>
                </a:solidFill>
                <a:latin typeface="+mn-lt"/>
                <a:cs typeface="Franklin Gothic Book" charset="0"/>
              </a:rPr>
              <a:t>www.unistra.fr</a:t>
            </a:r>
            <a:endParaRPr lang="en-GB" sz="1400" b="1" dirty="0">
              <a:solidFill>
                <a:srgbClr val="0099FF"/>
              </a:solidFill>
              <a:latin typeface="+mn-lt"/>
              <a:cs typeface="Franklin Gothic Book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843808" y="5589240"/>
            <a:ext cx="482453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dirty="0">
                <a:latin typeface="+mn-lt"/>
                <a:ea typeface="MS PGothic" pitchFamily="34" charset="-128"/>
                <a:cs typeface="Franklin Gothic Book"/>
              </a:rPr>
              <a:t>KARLSRUHE INSTITUTE OF TECHNOLOGY</a:t>
            </a:r>
            <a:endParaRPr lang="en-GB" sz="1200" dirty="0">
              <a:latin typeface="+mn-lt"/>
              <a:ea typeface="MS PGothic" pitchFamily="34" charset="-128"/>
              <a:cs typeface="Franklin Gothic Book"/>
            </a:endParaRPr>
          </a:p>
          <a:p>
            <a:pPr>
              <a:defRPr/>
            </a:pPr>
            <a:r>
              <a:rPr lang="en-GB" sz="1400" dirty="0">
                <a:latin typeface="+mn-lt"/>
                <a:ea typeface="MS PGothic" pitchFamily="34" charset="-128"/>
                <a:cs typeface="Franklin Gothic Book"/>
              </a:rPr>
              <a:t>Founded in 2009. The University of Karlsruhe (founded 1825) merged in 2009 with the Helmholtz- </a:t>
            </a:r>
            <a:r>
              <a:rPr lang="en-GB" sz="1400" dirty="0" err="1">
                <a:latin typeface="+mn-lt"/>
                <a:ea typeface="MS PGothic" pitchFamily="34" charset="-128"/>
                <a:cs typeface="Franklin Gothic Book"/>
              </a:rPr>
              <a:t>Forschungszentrum</a:t>
            </a:r>
            <a:r>
              <a:rPr lang="en-GB" sz="1400" dirty="0">
                <a:latin typeface="+mn-lt"/>
                <a:ea typeface="MS PGothic" pitchFamily="34" charset="-128"/>
                <a:cs typeface="Franklin Gothic Book"/>
              </a:rPr>
              <a:t> </a:t>
            </a:r>
            <a:r>
              <a:rPr lang="en-GB" sz="1400" dirty="0" smtClean="0">
                <a:latin typeface="+mn-lt"/>
                <a:ea typeface="MS PGothic" pitchFamily="34" charset="-128"/>
                <a:cs typeface="Franklin Gothic Book"/>
              </a:rPr>
              <a:t>Karlsruhe 24.500 </a:t>
            </a:r>
            <a:r>
              <a:rPr lang="en-GB" sz="1400" dirty="0">
                <a:latin typeface="+mn-lt"/>
                <a:ea typeface="MS PGothic" pitchFamily="34" charset="-128"/>
                <a:cs typeface="Franklin Gothic Book"/>
              </a:rPr>
              <a:t>students</a:t>
            </a:r>
          </a:p>
          <a:p>
            <a:pPr>
              <a:defRPr/>
            </a:pPr>
            <a:r>
              <a:rPr lang="fr-FR" sz="1400" b="1" dirty="0" err="1" smtClean="0">
                <a:solidFill>
                  <a:srgbClr val="0099FF"/>
                </a:solidFill>
                <a:latin typeface="+mn-lt"/>
                <a:ea typeface="ＭＳ Ｐゴシック" charset="0"/>
                <a:cs typeface="Franklin Gothic Book"/>
              </a:rPr>
              <a:t>www.kit.edu</a:t>
            </a:r>
            <a:endParaRPr lang="en-GB" sz="1400" b="1" dirty="0">
              <a:solidFill>
                <a:srgbClr val="0099FF"/>
              </a:solidFill>
              <a:latin typeface="+mn-lt"/>
              <a:ea typeface="ＭＳ Ｐゴシック" charset="0"/>
              <a:cs typeface="Franklin Gothic Book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20272" y="3861048"/>
            <a:ext cx="212372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000000"/>
                </a:solidFill>
                <a:latin typeface="+mn-lt"/>
                <a:cs typeface="Franklin Gothic Book" charset="0"/>
              </a:rPr>
              <a:t>UNIVERSITÉ DE HAUTE-ALSACE</a:t>
            </a:r>
          </a:p>
          <a:p>
            <a:r>
              <a:rPr lang="en-GB" sz="1400" dirty="0">
                <a:latin typeface="+mn-lt"/>
                <a:cs typeface="Franklin Gothic Book" charset="0"/>
              </a:rPr>
              <a:t>Founded in 1975</a:t>
            </a:r>
          </a:p>
          <a:p>
            <a:r>
              <a:rPr lang="en-GB" sz="1400" dirty="0" smtClean="0">
                <a:latin typeface="+mn-lt"/>
                <a:cs typeface="Franklin Gothic Book" charset="0"/>
              </a:rPr>
              <a:t>7.800 </a:t>
            </a:r>
            <a:r>
              <a:rPr lang="en-GB" sz="1400" dirty="0">
                <a:latin typeface="+mn-lt"/>
                <a:cs typeface="Franklin Gothic Book" charset="0"/>
              </a:rPr>
              <a:t>students</a:t>
            </a:r>
          </a:p>
          <a:p>
            <a:r>
              <a:rPr lang="en-GB" sz="1400" b="1" dirty="0" err="1" smtClean="0">
                <a:solidFill>
                  <a:srgbClr val="0099FF"/>
                </a:solidFill>
                <a:latin typeface="+mn-lt"/>
                <a:cs typeface="Franklin Gothic Book" charset="0"/>
              </a:rPr>
              <a:t>www.uha.fr</a:t>
            </a:r>
            <a:endParaRPr lang="en-GB" sz="1400" b="1" dirty="0">
              <a:solidFill>
                <a:srgbClr val="0099FF"/>
              </a:solidFill>
              <a:latin typeface="+mn-lt"/>
              <a:cs typeface="Franklin Gothic Book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7544" y="1497558"/>
            <a:ext cx="7920880" cy="769441"/>
          </a:xfrm>
          <a:prstGeom prst="rect">
            <a:avLst/>
          </a:prstGeom>
          <a:solidFill>
            <a:srgbClr val="FFFFCC"/>
          </a:solidFill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n-lt"/>
                <a:cs typeface="Franklin Gothic Book"/>
              </a:rPr>
              <a:t>The </a:t>
            </a:r>
            <a:r>
              <a:rPr lang="fr-FR" sz="1600" b="1" dirty="0" err="1" smtClean="0">
                <a:latin typeface="+mn-lt"/>
                <a:cs typeface="Franklin Gothic Book"/>
              </a:rPr>
              <a:t>European</a:t>
            </a:r>
            <a:r>
              <a:rPr lang="fr-FR" sz="1600" b="1" dirty="0" smtClean="0">
                <a:latin typeface="+mn-lt"/>
                <a:cs typeface="Franklin Gothic Book"/>
              </a:rPr>
              <a:t> </a:t>
            </a:r>
            <a:r>
              <a:rPr lang="fr-FR" sz="1600" b="1" dirty="0" err="1" smtClean="0">
                <a:latin typeface="+mn-lt"/>
                <a:cs typeface="Franklin Gothic Book"/>
              </a:rPr>
              <a:t>Confederation</a:t>
            </a:r>
            <a:r>
              <a:rPr lang="fr-FR" sz="1600" b="1" dirty="0" smtClean="0">
                <a:latin typeface="+mn-lt"/>
                <a:cs typeface="Franklin Gothic Book"/>
              </a:rPr>
              <a:t> of the </a:t>
            </a:r>
            <a:r>
              <a:rPr lang="fr-FR" sz="1600" b="1" dirty="0" err="1" smtClean="0">
                <a:latin typeface="+mn-lt"/>
                <a:cs typeface="Franklin Gothic Book"/>
              </a:rPr>
              <a:t>Upper</a:t>
            </a:r>
            <a:r>
              <a:rPr lang="fr-FR" sz="1600" b="1" dirty="0" smtClean="0">
                <a:latin typeface="+mn-lt"/>
                <a:cs typeface="Franklin Gothic Book"/>
              </a:rPr>
              <a:t> Rhine </a:t>
            </a:r>
            <a:r>
              <a:rPr lang="fr-FR" sz="1600" b="1" dirty="0" err="1" smtClean="0">
                <a:latin typeface="+mn-lt"/>
                <a:cs typeface="Franklin Gothic Book"/>
              </a:rPr>
              <a:t>Universities</a:t>
            </a:r>
            <a:r>
              <a:rPr lang="fr-FR" sz="1600" b="1" dirty="0" smtClean="0">
                <a:latin typeface="+mn-lt"/>
                <a:cs typeface="Franklin Gothic Book"/>
              </a:rPr>
              <a:t> (</a:t>
            </a:r>
            <a:r>
              <a:rPr lang="fr-FR" sz="1600" b="1" dirty="0" err="1" smtClean="0">
                <a:latin typeface="+mn-lt"/>
                <a:cs typeface="Franklin Gothic Book"/>
              </a:rPr>
              <a:t>Eucor</a:t>
            </a:r>
            <a:r>
              <a:rPr lang="fr-FR" sz="1600" b="1" dirty="0" smtClean="0">
                <a:latin typeface="+mn-lt"/>
                <a:cs typeface="Franklin Gothic Book"/>
              </a:rPr>
              <a:t>) 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err="1" smtClean="0">
                <a:latin typeface="+mn-lt"/>
                <a:cs typeface="Franklin Gothic Book"/>
              </a:rPr>
              <a:t>Founded</a:t>
            </a:r>
            <a:r>
              <a:rPr lang="fr-FR" sz="1400" dirty="0" smtClean="0">
                <a:latin typeface="+mn-lt"/>
                <a:cs typeface="Franklin Gothic Book"/>
              </a:rPr>
              <a:t> in 1989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latin typeface="+mn-lt"/>
                <a:cs typeface="Franklin Gothic Book"/>
              </a:rPr>
              <a:t>Central coordination office in Strasbourg </a:t>
            </a:r>
            <a:r>
              <a:rPr lang="fr-FR" sz="1400" dirty="0" err="1" smtClean="0">
                <a:latin typeface="+mn-lt"/>
                <a:cs typeface="Franklin Gothic Book"/>
              </a:rPr>
              <a:t>since</a:t>
            </a:r>
            <a:r>
              <a:rPr lang="fr-FR" sz="1400" dirty="0" smtClean="0">
                <a:latin typeface="+mn-lt"/>
                <a:cs typeface="Franklin Gothic Book"/>
              </a:rPr>
              <a:t> 2000</a:t>
            </a:r>
          </a:p>
        </p:txBody>
      </p:sp>
      <p:pic>
        <p:nvPicPr>
          <p:cNvPr id="3" name="Image 2" descr="225px-Uni_basel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864096" cy="1182852"/>
          </a:xfrm>
          <a:prstGeom prst="rect">
            <a:avLst/>
          </a:prstGeom>
        </p:spPr>
      </p:pic>
      <p:pic>
        <p:nvPicPr>
          <p:cNvPr id="4" name="Image 3" descr="Albert-Ludwigs-Universität_Freiburg_2009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1085364" cy="1269876"/>
          </a:xfrm>
          <a:prstGeom prst="rect">
            <a:avLst/>
          </a:prstGeom>
        </p:spPr>
      </p:pic>
      <p:pic>
        <p:nvPicPr>
          <p:cNvPr id="17" name="Image 16" descr="Université_de_Strasbourg_(logo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65104"/>
            <a:ext cx="1382358" cy="634628"/>
          </a:xfrm>
          <a:prstGeom prst="rect">
            <a:avLst/>
          </a:prstGeom>
        </p:spPr>
      </p:pic>
      <p:pic>
        <p:nvPicPr>
          <p:cNvPr id="18" name="Image 17" descr="UH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8"/>
            <a:ext cx="2044993" cy="449774"/>
          </a:xfrm>
          <a:prstGeom prst="rect">
            <a:avLst/>
          </a:prstGeom>
        </p:spPr>
      </p:pic>
      <p:pic>
        <p:nvPicPr>
          <p:cNvPr id="19" name="Image 18" descr="Logo_KIT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97152"/>
            <a:ext cx="144016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20366"/>
            <a:ext cx="4978400" cy="360362"/>
          </a:xfrm>
        </p:spPr>
        <p:txBody>
          <a:bodyPr/>
          <a:lstStyle/>
          <a:p>
            <a:pPr>
              <a:defRPr/>
            </a:pP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Eucor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today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8FEB2576-A019-CF40-B5F6-173C0F09BCCB}" type="slidenum">
              <a:rPr lang="fr-FR" sz="1000">
                <a:solidFill>
                  <a:srgbClr val="B2B2B2"/>
                </a:solidFill>
                <a:latin typeface="Franklin Gothic Book" charset="0"/>
              </a:rPr>
              <a:pPr/>
              <a:t>5</a:t>
            </a:fld>
            <a:r>
              <a:rPr lang="fr-FR" sz="1000">
                <a:solidFill>
                  <a:srgbClr val="B2B2B2"/>
                </a:solidFill>
                <a:latin typeface="Franklin Gothic Book" charset="0"/>
              </a:rPr>
              <a:t> | 2009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14847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European</a:t>
            </a:r>
            <a:r>
              <a:rPr lang="fr-FR" b="1" dirty="0" smtClean="0"/>
              <a:t> </a:t>
            </a:r>
            <a:r>
              <a:rPr lang="fr-FR" b="1" dirty="0" err="1" smtClean="0"/>
              <a:t>Confederation</a:t>
            </a:r>
            <a:r>
              <a:rPr lang="fr-FR" b="1" dirty="0" smtClean="0"/>
              <a:t> of the </a:t>
            </a:r>
            <a:r>
              <a:rPr lang="fr-FR" b="1" dirty="0" err="1" smtClean="0"/>
              <a:t>Upper</a:t>
            </a:r>
            <a:r>
              <a:rPr lang="fr-FR" b="1" dirty="0" smtClean="0"/>
              <a:t> Rhine </a:t>
            </a:r>
            <a:r>
              <a:rPr lang="fr-FR" b="1" dirty="0" err="1" smtClean="0"/>
              <a:t>Universities</a:t>
            </a:r>
            <a:r>
              <a:rPr lang="fr-FR" b="1" dirty="0" smtClean="0"/>
              <a:t> (</a:t>
            </a:r>
            <a:r>
              <a:rPr lang="fr-FR" b="1" dirty="0" err="1" smtClean="0"/>
              <a:t>Eucor</a:t>
            </a:r>
            <a:r>
              <a:rPr lang="fr-FR" b="1" dirty="0" smtClean="0"/>
              <a:t>) </a:t>
            </a:r>
          </a:p>
          <a:p>
            <a:pPr marL="285750" indent="-285750">
              <a:buFont typeface="Wingdings" charset="2"/>
              <a:buChar char="Ø"/>
            </a:pPr>
            <a:r>
              <a:rPr lang="fr-FR" b="1" dirty="0" err="1" smtClean="0"/>
              <a:t>Founded</a:t>
            </a:r>
            <a:r>
              <a:rPr lang="fr-FR" b="1" dirty="0" smtClean="0"/>
              <a:t> in 1989</a:t>
            </a:r>
          </a:p>
          <a:p>
            <a:pPr marL="285750" indent="-285750">
              <a:buFont typeface="Wingdings" charset="2"/>
              <a:buChar char="Ø"/>
            </a:pPr>
            <a:r>
              <a:rPr lang="fr-FR" b="1" dirty="0" smtClean="0"/>
              <a:t>Central coordination office in Strasbourg </a:t>
            </a:r>
            <a:r>
              <a:rPr lang="fr-FR" b="1" dirty="0" err="1" smtClean="0"/>
              <a:t>since</a:t>
            </a:r>
            <a:r>
              <a:rPr lang="fr-FR" b="1" dirty="0" smtClean="0"/>
              <a:t> 2000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2636912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Achievements</a:t>
            </a:r>
            <a:r>
              <a:rPr lang="fr-FR" b="1" dirty="0" smtClean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Summer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 (</a:t>
            </a:r>
            <a:r>
              <a:rPr lang="fr-FR" dirty="0" err="1" smtClean="0"/>
              <a:t>environmental</a:t>
            </a:r>
            <a:r>
              <a:rPr lang="fr-FR" dirty="0" smtClean="0"/>
              <a:t> sciences, </a:t>
            </a:r>
            <a:r>
              <a:rPr lang="fr-FR" dirty="0" err="1" smtClean="0"/>
              <a:t>materials</a:t>
            </a:r>
            <a:r>
              <a:rPr lang="fr-FR" dirty="0" smtClean="0"/>
              <a:t> sciences)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Research</a:t>
            </a:r>
            <a:r>
              <a:rPr lang="fr-FR" dirty="0" smtClean="0"/>
              <a:t> networks (neurosciences, </a:t>
            </a:r>
            <a:r>
              <a:rPr lang="fr-FR" dirty="0" err="1" smtClean="0"/>
              <a:t>linguistics</a:t>
            </a:r>
            <a:r>
              <a:rPr lang="fr-FR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Common </a:t>
            </a:r>
            <a:r>
              <a:rPr lang="fr-FR" dirty="0" err="1" smtClean="0"/>
              <a:t>study</a:t>
            </a:r>
            <a:r>
              <a:rPr lang="fr-FR" dirty="0" smtClean="0"/>
              <a:t> programmes (</a:t>
            </a:r>
            <a:r>
              <a:rPr lang="fr-FR" dirty="0" err="1" smtClean="0"/>
              <a:t>chemical</a:t>
            </a:r>
            <a:r>
              <a:rPr lang="fr-FR" dirty="0" smtClean="0"/>
              <a:t> sciences, </a:t>
            </a:r>
            <a:r>
              <a:rPr lang="fr-FR" dirty="0" err="1" smtClean="0"/>
              <a:t>economics</a:t>
            </a:r>
            <a:r>
              <a:rPr lang="fr-FR" dirty="0" smtClean="0"/>
              <a:t>, architecture, </a:t>
            </a:r>
            <a:r>
              <a:rPr lang="fr-FR" dirty="0" err="1" smtClean="0"/>
              <a:t>journalism</a:t>
            </a:r>
            <a:r>
              <a:rPr lang="fr-FR" dirty="0" smtClean="0"/>
              <a:t>, </a:t>
            </a:r>
            <a:r>
              <a:rPr lang="fr-FR" dirty="0" err="1" smtClean="0"/>
              <a:t>biotechnology</a:t>
            </a:r>
            <a:r>
              <a:rPr lang="fr-FR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Free </a:t>
            </a:r>
            <a:r>
              <a:rPr lang="fr-FR" dirty="0" err="1" smtClean="0"/>
              <a:t>movers</a:t>
            </a:r>
            <a:r>
              <a:rPr lang="fr-FR" dirty="0" smtClean="0"/>
              <a:t> (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Eucor</a:t>
            </a:r>
            <a:r>
              <a:rPr lang="fr-FR" dirty="0" smtClean="0"/>
              <a:t> </a:t>
            </a:r>
            <a:r>
              <a:rPr lang="fr-FR" dirty="0" err="1" smtClean="0"/>
              <a:t>card</a:t>
            </a:r>
            <a:r>
              <a:rPr lang="fr-FR" dirty="0" smtClean="0"/>
              <a:t>,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student</a:t>
            </a:r>
            <a:r>
              <a:rPr lang="fr-FR" dirty="0" smtClean="0"/>
              <a:t> services on all </a:t>
            </a:r>
            <a:r>
              <a:rPr lang="fr-FR" dirty="0" err="1" smtClean="0"/>
              <a:t>Eucor</a:t>
            </a:r>
            <a:r>
              <a:rPr lang="fr-FR" dirty="0" smtClean="0"/>
              <a:t> sites)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Cultural exchanges (</a:t>
            </a:r>
            <a:r>
              <a:rPr lang="fr-FR" dirty="0" err="1" smtClean="0"/>
              <a:t>Eucor</a:t>
            </a:r>
            <a:r>
              <a:rPr lang="fr-FR" dirty="0" smtClean="0"/>
              <a:t>-Tour, art festivals)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0032" y="263691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Challenges: 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Differences</a:t>
            </a:r>
            <a:r>
              <a:rPr lang="fr-FR" dirty="0" smtClean="0"/>
              <a:t> the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(</a:t>
            </a:r>
            <a:r>
              <a:rPr lang="fr-FR" dirty="0" err="1" smtClean="0"/>
              <a:t>access</a:t>
            </a:r>
            <a:r>
              <a:rPr lang="fr-FR" dirty="0" smtClean="0"/>
              <a:t> to course programs, </a:t>
            </a:r>
            <a:r>
              <a:rPr lang="fr-FR" dirty="0" err="1" smtClean="0"/>
              <a:t>calendars</a:t>
            </a:r>
            <a:r>
              <a:rPr lang="fr-FR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Public transport system </a:t>
            </a:r>
            <a:r>
              <a:rPr lang="fr-FR" dirty="0" err="1" smtClean="0"/>
              <a:t>within</a:t>
            </a:r>
            <a:r>
              <a:rPr lang="fr-FR" dirty="0" smtClean="0"/>
              <a:t> the cross-border area (</a:t>
            </a:r>
            <a:r>
              <a:rPr lang="fr-FR" dirty="0" err="1" smtClean="0"/>
              <a:t>different</a:t>
            </a:r>
            <a:r>
              <a:rPr lang="fr-FR" dirty="0" smtClean="0"/>
              <a:t> tarification, few cross-border connections,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Reimbursement</a:t>
            </a:r>
            <a:r>
              <a:rPr lang="fr-FR" dirty="0" smtClean="0"/>
              <a:t> </a:t>
            </a:r>
            <a:r>
              <a:rPr lang="fr-FR" dirty="0" err="1" smtClean="0"/>
              <a:t>procedures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Common </a:t>
            </a:r>
            <a:r>
              <a:rPr lang="fr-FR" dirty="0" err="1" smtClean="0"/>
              <a:t>strategy</a:t>
            </a:r>
            <a:r>
              <a:rPr lang="fr-FR" dirty="0" smtClean="0"/>
              <a:t> for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 and </a:t>
            </a:r>
            <a:r>
              <a:rPr lang="fr-FR" dirty="0" err="1" smtClean="0"/>
              <a:t>research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262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20366"/>
            <a:ext cx="7128792" cy="360362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A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new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ambition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: „The European Campus“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8FEB2576-A019-CF40-B5F6-173C0F09BCCB}" type="slidenum">
              <a:rPr lang="fr-FR" sz="1000">
                <a:solidFill>
                  <a:srgbClr val="B2B2B2"/>
                </a:solidFill>
                <a:latin typeface="Franklin Gothic Book" charset="0"/>
              </a:rPr>
              <a:pPr/>
              <a:t>6</a:t>
            </a:fld>
            <a:r>
              <a:rPr lang="fr-FR" sz="1000" dirty="0">
                <a:solidFill>
                  <a:srgbClr val="B2B2B2"/>
                </a:solidFill>
                <a:latin typeface="Franklin Gothic Book" charset="0"/>
              </a:rPr>
              <a:t> | 2009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148478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Overall</a:t>
            </a:r>
            <a:r>
              <a:rPr lang="fr-FR" sz="2000" b="1" dirty="0" smtClean="0"/>
              <a:t> goal: 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Expand</a:t>
            </a:r>
            <a:r>
              <a:rPr lang="fr-FR" sz="1600" dirty="0" smtClean="0"/>
              <a:t> the </a:t>
            </a:r>
            <a:r>
              <a:rPr lang="fr-FR" sz="1600" dirty="0" err="1" smtClean="0"/>
              <a:t>Eucor</a:t>
            </a:r>
            <a:r>
              <a:rPr lang="fr-FR" sz="1600" dirty="0" smtClean="0"/>
              <a:t>-alliance </a:t>
            </a:r>
            <a:r>
              <a:rPr lang="fr-FR" sz="1600" dirty="0" err="1" smtClean="0"/>
              <a:t>into</a:t>
            </a:r>
            <a:r>
              <a:rPr lang="fr-FR" sz="1600" dirty="0" smtClean="0"/>
              <a:t> an </a:t>
            </a:r>
            <a:r>
              <a:rPr lang="fr-FR" sz="1600" b="1" dirty="0" err="1" smtClean="0"/>
              <a:t>internationally</a:t>
            </a:r>
            <a:r>
              <a:rPr lang="fr-FR" sz="1600" b="1" dirty="0" smtClean="0"/>
              <a:t> attractive center for science and </a:t>
            </a:r>
            <a:r>
              <a:rPr lang="fr-FR" sz="1600" b="1" dirty="0" err="1" smtClean="0"/>
              <a:t>research</a:t>
            </a:r>
            <a:endParaRPr lang="fr-FR" sz="1600" b="1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Create</a:t>
            </a:r>
            <a:r>
              <a:rPr lang="fr-FR" sz="1600" dirty="0" smtClean="0"/>
              <a:t> </a:t>
            </a:r>
            <a:r>
              <a:rPr lang="fr-FR" sz="1600" dirty="0" err="1" smtClean="0"/>
              <a:t>common</a:t>
            </a:r>
            <a:r>
              <a:rPr lang="fr-FR" sz="1600" dirty="0" smtClean="0"/>
              <a:t> structures</a:t>
            </a:r>
          </a:p>
          <a:p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2654910"/>
            <a:ext cx="7272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Planned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concrete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measures</a:t>
            </a:r>
            <a:r>
              <a:rPr lang="fr-FR" sz="2000" b="1" dirty="0" smtClean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Establish</a:t>
            </a:r>
            <a:r>
              <a:rPr lang="fr-FR" sz="1600" dirty="0" smtClean="0"/>
              <a:t> a </a:t>
            </a:r>
            <a:r>
              <a:rPr lang="fr-FR" sz="1600" dirty="0" err="1" smtClean="0"/>
              <a:t>common</a:t>
            </a:r>
            <a:r>
              <a:rPr lang="fr-FR" sz="1600" dirty="0" smtClean="0"/>
              <a:t> </a:t>
            </a:r>
            <a:r>
              <a:rPr lang="fr-FR" sz="1600" dirty="0" err="1" smtClean="0"/>
              <a:t>strategy</a:t>
            </a:r>
            <a:r>
              <a:rPr lang="fr-FR" sz="1600" dirty="0" smtClean="0"/>
              <a:t> and </a:t>
            </a:r>
            <a:r>
              <a:rPr lang="fr-FR" sz="1600" dirty="0" err="1" smtClean="0"/>
              <a:t>development</a:t>
            </a:r>
            <a:r>
              <a:rPr lang="fr-FR" sz="1600" dirty="0" smtClean="0"/>
              <a:t> plan for the </a:t>
            </a:r>
            <a:r>
              <a:rPr lang="fr-FR" sz="1600" dirty="0" err="1" smtClean="0"/>
              <a:t>European</a:t>
            </a:r>
            <a:r>
              <a:rPr lang="fr-FR" sz="1600" dirty="0" smtClean="0"/>
              <a:t> Campus (</a:t>
            </a:r>
            <a:r>
              <a:rPr lang="fr-FR" sz="1600" dirty="0" err="1" smtClean="0"/>
              <a:t>emerging</a:t>
            </a:r>
            <a:r>
              <a:rPr lang="fr-FR" sz="1600" dirty="0" smtClean="0"/>
              <a:t> </a:t>
            </a:r>
            <a:r>
              <a:rPr lang="fr-FR" sz="1600" dirty="0" err="1" smtClean="0"/>
              <a:t>fields</a:t>
            </a:r>
            <a:r>
              <a:rPr lang="fr-FR" sz="1600" dirty="0" smtClean="0"/>
              <a:t> in </a:t>
            </a:r>
            <a:r>
              <a:rPr lang="fr-FR" sz="1600" dirty="0" err="1" smtClean="0"/>
              <a:t>research</a:t>
            </a:r>
            <a:r>
              <a:rPr lang="fr-FR" sz="1600" dirty="0" smtClean="0"/>
              <a:t>, smart </a:t>
            </a:r>
            <a:r>
              <a:rPr lang="fr-FR" sz="1600" dirty="0" err="1" smtClean="0"/>
              <a:t>specialization</a:t>
            </a:r>
            <a:r>
              <a:rPr lang="fr-FR" sz="1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Joint </a:t>
            </a:r>
            <a:r>
              <a:rPr lang="fr-FR" sz="1600" dirty="0" err="1" smtClean="0"/>
              <a:t>appointments</a:t>
            </a:r>
            <a:r>
              <a:rPr lang="fr-FR" sz="1600" dirty="0" smtClean="0"/>
              <a:t> of </a:t>
            </a:r>
            <a:r>
              <a:rPr lang="fr-FR" sz="1600" dirty="0" err="1" smtClean="0"/>
              <a:t>professors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Joint </a:t>
            </a:r>
            <a:r>
              <a:rPr lang="fr-FR" sz="1600" dirty="0" err="1" smtClean="0"/>
              <a:t>hiring</a:t>
            </a:r>
            <a:r>
              <a:rPr lang="fr-FR" sz="1600" dirty="0" smtClean="0"/>
              <a:t> of staff (support services </a:t>
            </a:r>
            <a:r>
              <a:rPr lang="fr-FR" sz="1600" dirty="0" err="1" smtClean="0"/>
              <a:t>especially</a:t>
            </a:r>
            <a:r>
              <a:rPr lang="fr-FR" sz="1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Common </a:t>
            </a:r>
            <a:r>
              <a:rPr lang="fr-FR" sz="1600" dirty="0" err="1" smtClean="0"/>
              <a:t>funding</a:t>
            </a:r>
            <a:r>
              <a:rPr lang="fr-FR" sz="1600" dirty="0" smtClean="0"/>
              <a:t> for joint </a:t>
            </a:r>
            <a:r>
              <a:rPr lang="fr-FR" sz="1600" dirty="0" err="1" smtClean="0"/>
              <a:t>research</a:t>
            </a:r>
            <a:r>
              <a:rPr lang="fr-FR" sz="1600" dirty="0" smtClean="0"/>
              <a:t> </a:t>
            </a:r>
            <a:r>
              <a:rPr lang="fr-FR" sz="1600" dirty="0" err="1" smtClean="0"/>
              <a:t>projects</a:t>
            </a:r>
            <a:r>
              <a:rPr lang="fr-FR" sz="1600" dirty="0" smtClean="0"/>
              <a:t> (one </a:t>
            </a:r>
            <a:r>
              <a:rPr lang="fr-FR" sz="1600" dirty="0" err="1" smtClean="0"/>
              <a:t>legal</a:t>
            </a:r>
            <a:r>
              <a:rPr lang="fr-FR" sz="1600" dirty="0" smtClean="0"/>
              <a:t> </a:t>
            </a:r>
            <a:r>
              <a:rPr lang="fr-FR" sz="1600" dirty="0" err="1" smtClean="0"/>
              <a:t>entity</a:t>
            </a:r>
            <a:r>
              <a:rPr lang="fr-FR" sz="1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Establishment of more </a:t>
            </a:r>
            <a:r>
              <a:rPr lang="fr-FR" sz="1600" dirty="0" err="1" smtClean="0"/>
              <a:t>integrated</a:t>
            </a:r>
            <a:r>
              <a:rPr lang="fr-FR" sz="1600" dirty="0" smtClean="0"/>
              <a:t> </a:t>
            </a:r>
            <a:r>
              <a:rPr lang="fr-FR" sz="1600" dirty="0" err="1" smtClean="0"/>
              <a:t>degree</a:t>
            </a:r>
            <a:r>
              <a:rPr lang="fr-FR" sz="1600" dirty="0" smtClean="0"/>
              <a:t> programs (</a:t>
            </a:r>
            <a:r>
              <a:rPr lang="fr-FR" sz="1600" dirty="0" err="1" smtClean="0"/>
              <a:t>Fast</a:t>
            </a:r>
            <a:r>
              <a:rPr lang="fr-FR" sz="1600" dirty="0" smtClean="0"/>
              <a:t> </a:t>
            </a:r>
            <a:r>
              <a:rPr lang="fr-FR" sz="1600" dirty="0" err="1" smtClean="0"/>
              <a:t>track</a:t>
            </a:r>
            <a:r>
              <a:rPr lang="fr-FR" sz="1600" dirty="0" smtClean="0"/>
              <a:t> </a:t>
            </a:r>
            <a:r>
              <a:rPr lang="fr-FR" sz="1600" dirty="0" err="1" smtClean="0"/>
              <a:t>Phds</a:t>
            </a:r>
            <a:r>
              <a:rPr lang="fr-FR" sz="1600" dirty="0"/>
              <a:t>)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Common international marketing </a:t>
            </a:r>
            <a:r>
              <a:rPr lang="fr-FR" sz="1600" dirty="0" err="1" smtClean="0"/>
              <a:t>strategy</a:t>
            </a:r>
            <a:r>
              <a:rPr lang="fr-FR" sz="1600" dirty="0" smtClean="0"/>
              <a:t> (</a:t>
            </a:r>
            <a:r>
              <a:rPr lang="fr-FR" sz="1600" dirty="0" err="1" smtClean="0"/>
              <a:t>Study</a:t>
            </a:r>
            <a:r>
              <a:rPr lang="fr-FR" sz="1600" dirty="0" smtClean="0"/>
              <a:t> programs in English, </a:t>
            </a:r>
            <a:r>
              <a:rPr lang="fr-FR" sz="1600" dirty="0" err="1" smtClean="0"/>
              <a:t>incoming</a:t>
            </a:r>
            <a:r>
              <a:rPr lang="fr-FR" sz="1600" dirty="0" smtClean="0"/>
              <a:t> international </a:t>
            </a:r>
            <a:r>
              <a:rPr lang="fr-FR" sz="1600" dirty="0" err="1" smtClean="0"/>
              <a:t>students</a:t>
            </a:r>
            <a:r>
              <a:rPr lang="fr-FR" sz="1600" dirty="0" smtClean="0"/>
              <a:t>, </a:t>
            </a:r>
            <a:r>
              <a:rPr lang="fr-FR" sz="1600" dirty="0" err="1" smtClean="0"/>
              <a:t>fellowships</a:t>
            </a:r>
            <a:r>
              <a:rPr lang="fr-FR" sz="1600" dirty="0" smtClean="0"/>
              <a:t> for international </a:t>
            </a:r>
            <a:r>
              <a:rPr lang="fr-FR" sz="1600" dirty="0" err="1" smtClean="0"/>
              <a:t>researchers</a:t>
            </a:r>
            <a:r>
              <a:rPr lang="fr-FR" sz="1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Common </a:t>
            </a:r>
            <a:r>
              <a:rPr lang="fr-FR" sz="1600" dirty="0" err="1" smtClean="0"/>
              <a:t>research</a:t>
            </a:r>
            <a:r>
              <a:rPr lang="fr-FR" sz="1600" dirty="0" smtClean="0"/>
              <a:t> infrastructures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Interdisciplinary</a:t>
            </a:r>
            <a:r>
              <a:rPr lang="fr-FR" sz="1600" dirty="0" smtClean="0"/>
              <a:t> </a:t>
            </a:r>
            <a:r>
              <a:rPr lang="fr-FR" sz="1600" dirty="0" err="1" smtClean="0"/>
              <a:t>competence</a:t>
            </a:r>
            <a:r>
              <a:rPr lang="fr-FR" sz="1600" dirty="0" smtClean="0"/>
              <a:t> networks</a:t>
            </a:r>
          </a:p>
          <a:p>
            <a:pPr marL="285750" indent="-285750">
              <a:buFont typeface="Arial"/>
              <a:buChar char="•"/>
            </a:pPr>
            <a:endParaRPr lang="fr-FR" sz="1600" dirty="0" smtClean="0"/>
          </a:p>
          <a:p>
            <a:endParaRPr lang="fr-FR" sz="1600" dirty="0"/>
          </a:p>
        </p:txBody>
      </p:sp>
      <p:grpSp>
        <p:nvGrpSpPr>
          <p:cNvPr id="6" name="Groupe 16"/>
          <p:cNvGrpSpPr>
            <a:grpSpLocks noChangeAspect="1"/>
          </p:cNvGrpSpPr>
          <p:nvPr/>
        </p:nvGrpSpPr>
        <p:grpSpPr>
          <a:xfrm>
            <a:off x="2051720" y="5918214"/>
            <a:ext cx="4752528" cy="751146"/>
            <a:chOff x="0" y="0"/>
            <a:chExt cx="6366934" cy="1007534"/>
          </a:xfrm>
        </p:grpSpPr>
        <p:pic>
          <p:nvPicPr>
            <p:cNvPr id="7" name="Image 6" descr="http://www.totalsportlive.com/alsace/wp-content/uploads/2012/06/logo_region_alsac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567" y="93134"/>
              <a:ext cx="1054100" cy="791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 descr="http://www.roessle-neubulach.de/cms/upload/bilder/Logo_Baden-Wuerttemberg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334" y="275167"/>
              <a:ext cx="1270000" cy="486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IDEX_Label-IA-mini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67" y="198967"/>
              <a:ext cx="529167" cy="550333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1" name="Image 10" descr="Fichier:Logo mesr.gi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134"/>
              <a:ext cx="541867" cy="694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 descr="http://www.europtimist.eu/wp-content/uploads/2013/06/Eurom%C3%A9tropole278x278-01-278x278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667" y="0"/>
              <a:ext cx="1007533" cy="1007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http://www.14-18kilianstollen.eu/files/images/interreg-slogan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100" y="245534"/>
              <a:ext cx="1502834" cy="520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Zone de texte 26"/>
          <p:cNvSpPr txBox="1"/>
          <p:nvPr/>
        </p:nvSpPr>
        <p:spPr>
          <a:xfrm>
            <a:off x="1979712" y="5693499"/>
            <a:ext cx="3528392" cy="30060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100" dirty="0" err="1" smtClean="0">
                <a:effectLst/>
                <a:latin typeface="Century Gothic"/>
                <a:ea typeface="Times New Roman"/>
                <a:cs typeface="Times New Roman"/>
              </a:rPr>
              <a:t>Requested</a:t>
            </a:r>
            <a:r>
              <a:rPr lang="fr-FR" sz="1100" dirty="0" smtClean="0">
                <a:effectLst/>
                <a:latin typeface="Century Gothic"/>
                <a:ea typeface="Times New Roman"/>
                <a:cs typeface="Times New Roman"/>
              </a:rPr>
              <a:t> </a:t>
            </a:r>
            <a:r>
              <a:rPr lang="fr-FR" sz="1100" dirty="0" err="1" smtClean="0">
                <a:effectLst/>
                <a:latin typeface="Century Gothic"/>
                <a:ea typeface="Times New Roman"/>
                <a:cs typeface="Times New Roman"/>
              </a:rPr>
              <a:t>financing</a:t>
            </a:r>
            <a:r>
              <a:rPr lang="fr-FR" sz="1100" dirty="0" smtClean="0">
                <a:effectLst/>
                <a:latin typeface="Century Gothic"/>
                <a:ea typeface="Times New Roman"/>
                <a:cs typeface="Times New Roman"/>
              </a:rPr>
              <a:t>: </a:t>
            </a:r>
            <a:endParaRPr lang="fr-FR" sz="1100" dirty="0">
              <a:effectLst/>
              <a:latin typeface="Century Gothic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96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76350"/>
            <a:ext cx="7128792" cy="576386"/>
          </a:xfrm>
        </p:spPr>
        <p:txBody>
          <a:bodyPr/>
          <a:lstStyle/>
          <a:p>
            <a:pPr>
              <a:defRPr/>
            </a:pP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Interreg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: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foster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cross-border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cooperation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8FEB2576-A019-CF40-B5F6-173C0F09BCCB}" type="slidenum">
              <a:rPr lang="fr-FR" sz="1000">
                <a:solidFill>
                  <a:srgbClr val="B2B2B2"/>
                </a:solidFill>
                <a:latin typeface="Franklin Gothic Book" charset="0"/>
              </a:rPr>
              <a:pPr/>
              <a:t>7</a:t>
            </a:fld>
            <a:r>
              <a:rPr lang="fr-FR" sz="1000" dirty="0">
                <a:solidFill>
                  <a:srgbClr val="B2B2B2"/>
                </a:solidFill>
                <a:latin typeface="Franklin Gothic Book" charset="0"/>
              </a:rPr>
              <a:t> | 2009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1484784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The </a:t>
            </a:r>
            <a:r>
              <a:rPr lang="fr-FR" sz="2000" b="1" dirty="0" err="1" smtClean="0"/>
              <a:t>Interreg</a:t>
            </a:r>
            <a:r>
              <a:rPr lang="fr-FR" sz="2000" b="1" dirty="0" smtClean="0"/>
              <a:t>-program of the EU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A program of the EU Structural </a:t>
            </a:r>
            <a:r>
              <a:rPr lang="fr-FR" sz="1600" dirty="0" err="1" smtClean="0"/>
              <a:t>Funds</a:t>
            </a:r>
            <a:r>
              <a:rPr lang="fr-FR" sz="1600" dirty="0" smtClean="0"/>
              <a:t> for </a:t>
            </a:r>
            <a:r>
              <a:rPr lang="fr-FR" sz="1600" dirty="0" err="1" smtClean="0"/>
              <a:t>regional</a:t>
            </a:r>
            <a:r>
              <a:rPr lang="fr-FR" sz="1600" dirty="0" smtClean="0"/>
              <a:t> </a:t>
            </a:r>
            <a:r>
              <a:rPr lang="fr-FR" sz="1600" dirty="0" err="1" smtClean="0"/>
              <a:t>development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Focus : finance </a:t>
            </a:r>
            <a:r>
              <a:rPr lang="fr-FR" sz="1600" dirty="0" err="1" smtClean="0"/>
              <a:t>projects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contribute</a:t>
            </a:r>
            <a:r>
              <a:rPr lang="fr-FR" sz="1600" dirty="0" smtClean="0"/>
              <a:t> to cross-border </a:t>
            </a:r>
            <a:r>
              <a:rPr lang="fr-FR" sz="1600" dirty="0" err="1" smtClean="0"/>
              <a:t>cooperation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Several</a:t>
            </a:r>
            <a:r>
              <a:rPr lang="fr-FR" sz="1600" dirty="0" smtClean="0"/>
              <a:t> cross-border </a:t>
            </a:r>
            <a:r>
              <a:rPr lang="fr-FR" sz="1600" dirty="0" err="1" smtClean="0"/>
              <a:t>regions</a:t>
            </a:r>
            <a:r>
              <a:rPr lang="fr-FR" sz="1600" dirty="0" smtClean="0"/>
              <a:t>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Europe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2654910"/>
            <a:ext cx="7272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Interreg</a:t>
            </a:r>
            <a:r>
              <a:rPr lang="fr-FR" sz="2000" b="1" dirty="0" smtClean="0"/>
              <a:t> in the </a:t>
            </a:r>
            <a:r>
              <a:rPr lang="fr-FR" sz="2000" b="1" dirty="0" err="1" smtClean="0"/>
              <a:t>Upper</a:t>
            </a:r>
            <a:r>
              <a:rPr lang="fr-FR" sz="2000" b="1" dirty="0" smtClean="0"/>
              <a:t> Rhine </a:t>
            </a:r>
            <a:r>
              <a:rPr lang="fr-FR" sz="2000" b="1" dirty="0" err="1" smtClean="0"/>
              <a:t>Region</a:t>
            </a:r>
            <a:r>
              <a:rPr lang="fr-FR" sz="2000" b="1" dirty="0" smtClean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Since</a:t>
            </a:r>
            <a:r>
              <a:rPr lang="fr-FR" sz="1600" dirty="0"/>
              <a:t> </a:t>
            </a:r>
            <a:r>
              <a:rPr lang="fr-FR" sz="1600" dirty="0" smtClean="0"/>
              <a:t>1990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New program </a:t>
            </a:r>
            <a:r>
              <a:rPr lang="fr-FR" sz="1600" dirty="0" err="1" smtClean="0"/>
              <a:t>period</a:t>
            </a:r>
            <a:r>
              <a:rPr lang="fr-FR" sz="1600" dirty="0" smtClean="0"/>
              <a:t> (</a:t>
            </a:r>
            <a:r>
              <a:rPr lang="fr-FR" sz="1600" dirty="0" err="1" smtClean="0"/>
              <a:t>Interreg</a:t>
            </a:r>
            <a:r>
              <a:rPr lang="fr-FR" sz="1600" dirty="0" smtClean="0"/>
              <a:t> V) has </a:t>
            </a:r>
            <a:r>
              <a:rPr lang="fr-FR" sz="1600" dirty="0" err="1" smtClean="0"/>
              <a:t>just</a:t>
            </a:r>
            <a:r>
              <a:rPr lang="fr-FR" sz="1600" dirty="0" smtClean="0"/>
              <a:t> </a:t>
            </a:r>
            <a:r>
              <a:rPr lang="fr-FR" sz="1600" dirty="0" err="1" smtClean="0"/>
              <a:t>started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Key figures: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 err="1" smtClean="0"/>
              <a:t>Around</a:t>
            </a:r>
            <a:r>
              <a:rPr lang="fr-FR" sz="1600" dirty="0" smtClean="0"/>
              <a:t> 100 Million Euros for 5 </a:t>
            </a:r>
            <a:r>
              <a:rPr lang="fr-FR" sz="1600" dirty="0" err="1" smtClean="0"/>
              <a:t>years</a:t>
            </a:r>
            <a:r>
              <a:rPr lang="fr-FR" sz="1600" dirty="0" smtClean="0"/>
              <a:t> (2015-2020)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 smtClean="0"/>
              <a:t>5 </a:t>
            </a:r>
            <a:r>
              <a:rPr lang="fr-FR" sz="1600" dirty="0" err="1" smtClean="0"/>
              <a:t>Thematic</a:t>
            </a:r>
            <a:r>
              <a:rPr lang="fr-FR" sz="1600" dirty="0" smtClean="0"/>
              <a:t> </a:t>
            </a:r>
            <a:r>
              <a:rPr lang="fr-FR" sz="1600" dirty="0" err="1" smtClean="0"/>
              <a:t>fields</a:t>
            </a:r>
            <a:r>
              <a:rPr lang="fr-FR" sz="1600" dirty="0" smtClean="0"/>
              <a:t> in </a:t>
            </a:r>
            <a:r>
              <a:rPr lang="fr-FR" sz="1600" dirty="0" err="1" smtClean="0"/>
              <a:t>which</a:t>
            </a:r>
            <a:r>
              <a:rPr lang="fr-FR" sz="1600" dirty="0" smtClean="0"/>
              <a:t> </a:t>
            </a:r>
            <a:r>
              <a:rPr lang="fr-FR" sz="1600" dirty="0" err="1" smtClean="0"/>
              <a:t>projects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financed</a:t>
            </a:r>
            <a:r>
              <a:rPr lang="fr-FR" sz="1600" dirty="0"/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research</a:t>
            </a:r>
            <a:r>
              <a:rPr lang="fr-FR" sz="1600" dirty="0" smtClean="0"/>
              <a:t> and innovation, </a:t>
            </a:r>
            <a:r>
              <a:rPr lang="fr-FR" sz="1600" dirty="0" err="1" smtClean="0"/>
              <a:t>economic</a:t>
            </a:r>
            <a:r>
              <a:rPr lang="fr-FR" sz="1600" dirty="0" smtClean="0"/>
              <a:t> </a:t>
            </a:r>
            <a:r>
              <a:rPr lang="fr-FR" sz="1600" dirty="0" err="1" smtClean="0"/>
              <a:t>development</a:t>
            </a:r>
            <a:r>
              <a:rPr lang="fr-FR" sz="1600" dirty="0" smtClean="0"/>
              <a:t>, </a:t>
            </a:r>
            <a:r>
              <a:rPr lang="fr-FR" sz="1600" dirty="0" err="1" smtClean="0"/>
              <a:t>sustainability</a:t>
            </a:r>
            <a:r>
              <a:rPr lang="fr-FR" sz="1600" dirty="0" smtClean="0"/>
              <a:t>, civil society)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 err="1" smtClean="0"/>
              <a:t>Research</a:t>
            </a:r>
            <a:r>
              <a:rPr lang="fr-FR" sz="1600" dirty="0" smtClean="0"/>
              <a:t> and innovation: </a:t>
            </a:r>
            <a:r>
              <a:rPr lang="fr-FR" sz="1600" dirty="0" err="1" smtClean="0"/>
              <a:t>around</a:t>
            </a:r>
            <a:r>
              <a:rPr lang="fr-FR" sz="1600" dirty="0" smtClean="0"/>
              <a:t> 27 Million Euros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Financing</a:t>
            </a:r>
            <a:r>
              <a:rPr lang="fr-FR" sz="1600" dirty="0" smtClean="0"/>
              <a:t> </a:t>
            </a:r>
            <a:r>
              <a:rPr lang="fr-FR" sz="1600" dirty="0" err="1" smtClean="0"/>
              <a:t>mechanism</a:t>
            </a:r>
            <a:r>
              <a:rPr lang="fr-FR" sz="1600" dirty="0" smtClean="0"/>
              <a:t>: 50% EU </a:t>
            </a:r>
            <a:r>
              <a:rPr lang="fr-FR" sz="1600" dirty="0" err="1" smtClean="0"/>
              <a:t>funding</a:t>
            </a:r>
            <a:endParaRPr lang="fr-FR" sz="1600" dirty="0" smtClean="0"/>
          </a:p>
          <a:p>
            <a:endParaRPr lang="fr-FR" sz="1600" i="1" dirty="0"/>
          </a:p>
          <a:p>
            <a:r>
              <a:rPr lang="fr-FR" sz="1600" i="1" dirty="0" smtClean="0">
                <a:sym typeface="Wingdings"/>
              </a:rPr>
              <a:t> Financial support </a:t>
            </a:r>
            <a:r>
              <a:rPr lang="fr-FR" sz="1600" i="1" dirty="0" err="1" smtClean="0">
                <a:sym typeface="Wingdings"/>
              </a:rPr>
              <a:t>is</a:t>
            </a:r>
            <a:r>
              <a:rPr lang="fr-FR" sz="1600" i="1" dirty="0" smtClean="0">
                <a:sym typeface="Wingdings"/>
              </a:rPr>
              <a:t> </a:t>
            </a:r>
            <a:r>
              <a:rPr lang="fr-FR" sz="1600" i="1" dirty="0" err="1" smtClean="0">
                <a:sym typeface="Wingdings"/>
              </a:rPr>
              <a:t>going</a:t>
            </a:r>
            <a:r>
              <a:rPr lang="fr-FR" sz="1600" i="1" dirty="0" smtClean="0">
                <a:sym typeface="Wingdings"/>
              </a:rPr>
              <a:t> to </a:t>
            </a:r>
            <a:r>
              <a:rPr lang="fr-FR" sz="1600" i="1" dirty="0" err="1" smtClean="0">
                <a:sym typeface="Wingdings"/>
              </a:rPr>
              <a:t>be</a:t>
            </a:r>
            <a:r>
              <a:rPr lang="fr-FR" sz="1600" i="1" dirty="0" smtClean="0">
                <a:sym typeface="Wingdings"/>
              </a:rPr>
              <a:t> </a:t>
            </a:r>
            <a:r>
              <a:rPr lang="fr-FR" sz="1600" i="1" dirty="0" err="1" smtClean="0">
                <a:sym typeface="Wingdings"/>
              </a:rPr>
              <a:t>requested</a:t>
            </a:r>
            <a:r>
              <a:rPr lang="fr-FR" sz="1600" i="1" dirty="0" smtClean="0">
                <a:sym typeface="Wingdings"/>
              </a:rPr>
              <a:t> for the </a:t>
            </a:r>
            <a:r>
              <a:rPr lang="fr-FR" sz="1600" i="1" dirty="0" err="1" smtClean="0">
                <a:sym typeface="Wingdings"/>
              </a:rPr>
              <a:t>European</a:t>
            </a:r>
            <a:r>
              <a:rPr lang="fr-FR" sz="1600" i="1" dirty="0" smtClean="0">
                <a:sym typeface="Wingdings"/>
              </a:rPr>
              <a:t> Campus</a:t>
            </a:r>
            <a:endParaRPr lang="fr-FR" sz="1600" i="1" dirty="0" smtClean="0"/>
          </a:p>
          <a:p>
            <a:pPr marL="285750" indent="-285750">
              <a:buFont typeface="Arial"/>
              <a:buChar char="•"/>
            </a:pPr>
            <a:endParaRPr lang="fr-FR" sz="1600" dirty="0" smtClean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039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20366"/>
            <a:ext cx="7128792" cy="360362"/>
          </a:xfrm>
        </p:spPr>
        <p:txBody>
          <a:bodyPr/>
          <a:lstStyle/>
          <a:p>
            <a:pPr>
              <a:defRPr/>
            </a:pP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Eucor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organisation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8FEB2576-A019-CF40-B5F6-173C0F09BCCB}" type="slidenum">
              <a:rPr lang="fr-FR" sz="1000">
                <a:solidFill>
                  <a:srgbClr val="B2B2B2"/>
                </a:solidFill>
                <a:latin typeface="Franklin Gothic Book" charset="0"/>
              </a:rPr>
              <a:pPr/>
              <a:t>8</a:t>
            </a:fld>
            <a:r>
              <a:rPr lang="fr-FR" sz="1000" dirty="0">
                <a:solidFill>
                  <a:srgbClr val="B2B2B2"/>
                </a:solidFill>
                <a:latin typeface="Franklin Gothic Book" charset="0"/>
              </a:rPr>
              <a:t> | 2009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5261"/>
          <a:stretch>
            <a:fillRect/>
          </a:stretch>
        </p:blipFill>
        <p:spPr bwMode="auto">
          <a:xfrm>
            <a:off x="265592" y="1692431"/>
            <a:ext cx="8410864" cy="468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556E9180-EEA4-914F-ADEA-9F60E743D60D}" type="slidenum">
              <a:rPr lang="fr-FR" sz="1000">
                <a:solidFill>
                  <a:srgbClr val="B2B2B2"/>
                </a:solidFill>
                <a:latin typeface="Franklin Gothic Book" charset="0"/>
              </a:rPr>
              <a:pPr/>
              <a:t>9</a:t>
            </a:fld>
            <a:r>
              <a:rPr lang="fr-FR" sz="1000">
                <a:solidFill>
                  <a:srgbClr val="B2B2B2"/>
                </a:solidFill>
                <a:latin typeface="Franklin Gothic Book" charset="0"/>
              </a:rPr>
              <a:t> | 2010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1916113"/>
            <a:ext cx="6191250" cy="720725"/>
          </a:xfrm>
          <a:solidFill>
            <a:srgbClr val="008AC4"/>
          </a:solidFill>
        </p:spPr>
        <p:txBody>
          <a:bodyPr anchor="ctr"/>
          <a:lstStyle/>
          <a:p>
            <a:pPr algn="l" eaLnBrk="1" hangingPunct="1">
              <a:defRPr/>
            </a:pPr>
            <a:r>
              <a:rPr lang="fr-FR" sz="1800" dirty="0" err="1" smtClean="0">
                <a:solidFill>
                  <a:schemeClr val="bg1"/>
                </a:solidFill>
                <a:ea typeface="ＭＳ Ｐゴシック" charset="-128"/>
                <a:cs typeface="+mn-cs"/>
              </a:rPr>
              <a:t>Thank</a:t>
            </a:r>
            <a:r>
              <a:rPr lang="fr-FR" sz="180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  <a:ea typeface="ＭＳ Ｐゴシック" charset="-128"/>
                <a:cs typeface="+mn-cs"/>
              </a:rPr>
              <a:t>you</a:t>
            </a:r>
            <a:r>
              <a:rPr lang="fr-FR" sz="180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 for </a:t>
            </a:r>
            <a:r>
              <a:rPr lang="fr-FR" sz="1800" dirty="0" err="1" smtClean="0">
                <a:solidFill>
                  <a:schemeClr val="bg1"/>
                </a:solidFill>
                <a:ea typeface="ＭＳ Ｐゴシック" charset="-128"/>
                <a:cs typeface="+mn-cs"/>
              </a:rPr>
              <a:t>your</a:t>
            </a:r>
            <a:r>
              <a:rPr lang="fr-FR" sz="180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 attention !</a:t>
            </a:r>
            <a:endParaRPr lang="fr-FR" sz="1800" dirty="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4" name="ZoneTexte 30"/>
          <p:cNvSpPr txBox="1">
            <a:spLocks noChangeArrowheads="1"/>
          </p:cNvSpPr>
          <p:nvPr/>
        </p:nvSpPr>
        <p:spPr bwMode="auto">
          <a:xfrm>
            <a:off x="1403648" y="3140968"/>
            <a:ext cx="5472608" cy="1431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Janosch </a:t>
            </a:r>
            <a:r>
              <a:rPr lang="fr-FR" sz="1600" b="1" dirty="0"/>
              <a:t>Nieden</a:t>
            </a:r>
          </a:p>
          <a:p>
            <a:pPr algn="ctr"/>
            <a:r>
              <a:rPr lang="fr-FR" sz="1600" b="1" dirty="0" err="1" smtClean="0">
                <a:solidFill>
                  <a:srgbClr val="7F7F7F"/>
                </a:solidFill>
              </a:rPr>
              <a:t>Eucor</a:t>
            </a:r>
            <a:r>
              <a:rPr lang="fr-FR" sz="1600" b="1" dirty="0" smtClean="0">
                <a:solidFill>
                  <a:srgbClr val="7F7F7F"/>
                </a:solidFill>
              </a:rPr>
              <a:t> - </a:t>
            </a:r>
            <a:r>
              <a:rPr lang="fr-FR" sz="1600" b="1" dirty="0" err="1" smtClean="0">
                <a:solidFill>
                  <a:srgbClr val="7F7F7F"/>
                </a:solidFill>
              </a:rPr>
              <a:t>Coordinator</a:t>
            </a:r>
            <a:endParaRPr lang="fr-FR" sz="1600" dirty="0"/>
          </a:p>
          <a:p>
            <a:pPr algn="ctr"/>
            <a:r>
              <a:rPr lang="fr-FR" sz="1600" dirty="0" err="1"/>
              <a:t>janosch.nieden@eucor-uni.org</a:t>
            </a:r>
            <a:endParaRPr lang="fr-FR" sz="1600" dirty="0"/>
          </a:p>
          <a:p>
            <a:pPr algn="ctr"/>
            <a:r>
              <a:rPr lang="fr-FR" sz="1600" dirty="0"/>
              <a:t>Tél.: +33(0)3 68 85 85 68</a:t>
            </a:r>
          </a:p>
          <a:p>
            <a:pPr algn="ctr"/>
            <a:endParaRPr lang="fr-FR" sz="7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6488" y="4774793"/>
            <a:ext cx="3849688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fr-FR" sz="1500" dirty="0"/>
              <a:t>8 rue des Écrivains</a:t>
            </a:r>
            <a:br>
              <a:rPr lang="fr-FR" sz="1500" dirty="0"/>
            </a:br>
            <a:r>
              <a:rPr lang="fr-FR" sz="1500" dirty="0" smtClean="0"/>
              <a:t>67000 </a:t>
            </a:r>
            <a:r>
              <a:rPr lang="fr-FR" sz="1500" dirty="0"/>
              <a:t>Strasbourg</a:t>
            </a:r>
            <a:br>
              <a:rPr lang="fr-FR" sz="1500" dirty="0"/>
            </a:br>
            <a:r>
              <a:rPr lang="fr-FR" sz="1500" dirty="0" smtClean="0"/>
              <a:t>France</a:t>
            </a:r>
            <a:endParaRPr lang="fr-FR" sz="1500" dirty="0"/>
          </a:p>
          <a:p>
            <a:pPr algn="ctr"/>
            <a:endParaRPr lang="fr-FR" sz="1500" dirty="0"/>
          </a:p>
          <a:p>
            <a:pPr algn="ctr"/>
            <a:r>
              <a:rPr lang="fr-FR" sz="1500" b="1" dirty="0" err="1">
                <a:solidFill>
                  <a:srgbClr val="0070C0"/>
                </a:solidFill>
              </a:rPr>
              <a:t>www.eucor-uni.org</a:t>
            </a:r>
            <a:endParaRPr lang="fr-FR" sz="15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667</Words>
  <Application>Microsoft Office PowerPoint</Application>
  <PresentationFormat>Affichage à l'écran (4:3)</PresentationFormat>
  <Paragraphs>115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Conception personnalisée</vt:lpstr>
      <vt:lpstr>Modèle par défaut</vt:lpstr>
      <vt:lpstr>1_Modèle par défaut</vt:lpstr>
      <vt:lpstr>2_Modèle par défaut</vt:lpstr>
      <vt:lpstr>3_Modèle par défaut</vt:lpstr>
      <vt:lpstr>4_Modèle par défaut</vt:lpstr>
      <vt:lpstr>5_Modèle par défaut</vt:lpstr>
      <vt:lpstr>Présentation PowerPoint</vt:lpstr>
      <vt:lpstr>The Upper Rhine Valley</vt:lpstr>
      <vt:lpstr>„Little Boston Area“</vt:lpstr>
      <vt:lpstr>The 5 Eucor - Universities</vt:lpstr>
      <vt:lpstr>Eucor today</vt:lpstr>
      <vt:lpstr>A new ambition : „The European Campus“</vt:lpstr>
      <vt:lpstr>Interreg : foster cross-border cooperation</vt:lpstr>
      <vt:lpstr>Eucor organisation</vt:lpstr>
      <vt:lpstr>Présentation PowerPoint</vt:lpstr>
    </vt:vector>
  </TitlesOfParts>
  <Company>Eucor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Eucor the European Campus for Student World Forum Strasbourg</dc:title>
  <dc:creator>Janosch Nieden</dc:creator>
  <cp:lastModifiedBy>GONIN Lucie</cp:lastModifiedBy>
  <cp:revision>471</cp:revision>
  <cp:lastPrinted>2014-12-15T09:56:37Z</cp:lastPrinted>
  <dcterms:created xsi:type="dcterms:W3CDTF">2009-01-13T09:43:06Z</dcterms:created>
  <dcterms:modified xsi:type="dcterms:W3CDTF">2015-04-20T08:04:27Z</dcterms:modified>
</cp:coreProperties>
</file>