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4" r:id="rId3"/>
  </p:sldMasterIdLst>
  <p:notesMasterIdLst>
    <p:notesMasterId r:id="rId18"/>
  </p:notesMasterIdLst>
  <p:handoutMasterIdLst>
    <p:handoutMasterId r:id="rId19"/>
  </p:handoutMasterIdLst>
  <p:sldIdLst>
    <p:sldId id="288" r:id="rId4"/>
    <p:sldId id="289" r:id="rId5"/>
    <p:sldId id="256" r:id="rId6"/>
    <p:sldId id="281" r:id="rId7"/>
    <p:sldId id="275" r:id="rId8"/>
    <p:sldId id="264" r:id="rId9"/>
    <p:sldId id="267" r:id="rId10"/>
    <p:sldId id="282" r:id="rId11"/>
    <p:sldId id="283" r:id="rId12"/>
    <p:sldId id="284" r:id="rId13"/>
    <p:sldId id="285" r:id="rId14"/>
    <p:sldId id="286" r:id="rId15"/>
    <p:sldId id="287" r:id="rId16"/>
    <p:sldId id="265" r:id="rId17"/>
  </p:sldIdLst>
  <p:sldSz cx="10080625" cy="7559675"/>
  <p:notesSz cx="6797675" cy="9874250"/>
  <p:defaultTextStyle>
    <a:defPPr>
      <a:defRPr lang="en-GB"/>
    </a:defPPr>
    <a:lvl1pPr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660">
          <p15:clr>
            <a:srgbClr val="A4A3A4"/>
          </p15:clr>
        </p15:guide>
        <p15:guide id="2" pos="19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75" autoAdjust="0"/>
  </p:normalViewPr>
  <p:slideViewPr>
    <p:cSldViewPr>
      <p:cViewPr varScale="1">
        <p:scale>
          <a:sx n="93" d="100"/>
          <a:sy n="93" d="100"/>
        </p:scale>
        <p:origin x="-11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8" y="-96"/>
      </p:cViewPr>
      <p:guideLst>
        <p:guide orient="horz" pos="2660"/>
        <p:guide pos="19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60" cy="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35" tIns="41868" rIns="83735" bIns="41868" numCol="1" anchor="t" anchorCtr="0" compatLnSpc="1">
            <a:prstTxWarp prst="textNoShape">
              <a:avLst/>
            </a:prstTxWarp>
          </a:bodyPr>
          <a:lstStyle>
            <a:lvl1pPr defTabSz="658300"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848" y="0"/>
            <a:ext cx="2947244" cy="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35" tIns="41868" rIns="83735" bIns="41868" numCol="1" anchor="t" anchorCtr="0" compatLnSpc="1">
            <a:prstTxWarp prst="textNoShape">
              <a:avLst/>
            </a:prstTxWarp>
          </a:bodyPr>
          <a:lstStyle>
            <a:lvl1pPr algn="r" defTabSz="658300"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621"/>
            <a:ext cx="2945660" cy="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35" tIns="41868" rIns="83735" bIns="41868" numCol="1" anchor="b" anchorCtr="0" compatLnSpc="1">
            <a:prstTxWarp prst="textNoShape">
              <a:avLst/>
            </a:prstTxWarp>
          </a:bodyPr>
          <a:lstStyle>
            <a:lvl1pPr defTabSz="658300"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848" y="9377621"/>
            <a:ext cx="2947244" cy="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35" tIns="41868" rIns="83735" bIns="41868" numCol="1" anchor="b" anchorCtr="0" compatLnSpc="1">
            <a:prstTxWarp prst="textNoShape">
              <a:avLst/>
            </a:prstTxWarp>
          </a:bodyPr>
          <a:lstStyle>
            <a:lvl1pPr algn="r" defTabSz="658300"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BC62FB-BF4E-47D8-B31F-9DF696A16D6E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2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690389"/>
            <a:ext cx="5436556" cy="44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50413" cy="49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58300">
              <a:lnSpc>
                <a:spcPct val="95000"/>
              </a:lnSpc>
              <a:tabLst>
                <a:tab pos="663142" algn="l"/>
                <a:tab pos="1326282" algn="l"/>
                <a:tab pos="1989424" algn="l"/>
                <a:tab pos="265095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262" y="1"/>
            <a:ext cx="2948829" cy="49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658300">
              <a:lnSpc>
                <a:spcPct val="95000"/>
              </a:lnSpc>
              <a:tabLst>
                <a:tab pos="663142" algn="l"/>
                <a:tab pos="1326282" algn="l"/>
                <a:tab pos="1989424" algn="l"/>
                <a:tab pos="265095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80775"/>
            <a:ext cx="2950413" cy="49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58300">
              <a:lnSpc>
                <a:spcPct val="95000"/>
              </a:lnSpc>
              <a:tabLst>
                <a:tab pos="663142" algn="l"/>
                <a:tab pos="1326282" algn="l"/>
                <a:tab pos="1989424" algn="l"/>
                <a:tab pos="265095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262" y="9380775"/>
            <a:ext cx="2948829" cy="49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58300">
              <a:lnSpc>
                <a:spcPct val="95000"/>
              </a:lnSpc>
              <a:tabLst>
                <a:tab pos="663142" algn="l"/>
                <a:tab pos="1326282" algn="l"/>
                <a:tab pos="1989424" algn="l"/>
                <a:tab pos="265095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FE35AFA-9935-4B4D-BC11-368914FF94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0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93D7C950-9924-4B72-96E8-CABCA6930E28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6097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8949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96833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66E46C8C-DB03-476F-B80B-D307613BD5BC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38780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29609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00132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78808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64312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31673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defTabSz="657411" eaLnBrk="0"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09248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65475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1702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77929" indent="-228114" defTabSz="65741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2163" algn="l"/>
                <a:tab pos="1324325" algn="l"/>
                <a:tab pos="1988073" algn="l"/>
                <a:tab pos="2648651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7ECED9BB-5ABB-46D7-86AC-7F7364C0847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90387"/>
            <a:ext cx="5438140" cy="4442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35" tIns="41868" rIns="83735" bIns="41868" anchor="ctr"/>
          <a:lstStyle/>
          <a:p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21533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96138" y="700088"/>
            <a:ext cx="2151062" cy="61991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2375" cy="61991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7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FE57-EFB7-4B81-9A5C-5832B8A3B3D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14D1-C850-4A96-9823-2D7D108375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32117-626C-4B3D-8653-C7AF870D98D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2412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979613"/>
            <a:ext cx="4064000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58D09-45F0-4571-9C47-DFEACE5ACC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73274-C4D8-49FE-B734-08C277B288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56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9775-2638-46BB-814C-9783EC359A7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6260-BBE0-4B73-8B87-D970C61428C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5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F5C3-198D-4C1F-BB45-8967BEF93E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17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1B5C-327A-4C19-9CAB-841E833AAD8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9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8DA6-98E6-46A7-BB8D-252E727707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145338" y="554038"/>
            <a:ext cx="2212975" cy="538321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89700" cy="538321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0BAB-C2FD-4E89-BA56-E2EF745BA58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9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238" y="554038"/>
            <a:ext cx="8855075" cy="12604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CC62-EEDE-453B-A662-67B596A7E2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0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238" y="554038"/>
            <a:ext cx="8855075" cy="12604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92163" y="1979613"/>
            <a:ext cx="4062412" cy="39576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6975" y="1979613"/>
            <a:ext cx="4064000" cy="395763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64AA-BDED-4C4C-B5A5-A8988C7E08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1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159C-F687-4159-B9EF-E8FE6B2F3F4F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6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6D82-B787-4213-BA47-F2DE6CB21F0B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2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9956-48E3-4263-9B42-CC4CF8FBF46B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48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C3A-9734-456B-86C5-0A0EF7ED9ADD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3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EF1E-EC37-4E93-A738-FA3A4BC91C9E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7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8967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947D-E90A-4025-93CF-265553DE47FF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3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B2D3-968F-464B-9AC0-DCC2A2E47164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2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35A76-2052-4996-8637-F17268D24E48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2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8C99-8360-4628-B7E1-06A418A9A8E5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2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4242-45B2-4556-9941-71899A21F10A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2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4A93E-658C-4499-A82F-6457B218D6BD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226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3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9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6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3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2052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3917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58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692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2pPr>
      <a:lvl3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3pPr>
      <a:lvl4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4pPr>
      <a:lvl5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</a:defRPr>
      </a:lvl9pPr>
    </p:titleStyle>
    <p:bodyStyle>
      <a:lvl1pPr marL="342900" indent="-3429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333333"/>
          </a:solidFill>
          <a:latin typeface="+mn-lt"/>
        </a:defRPr>
      </a:lvl2pPr>
      <a:lvl3pPr marL="1143000" indent="-2286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33"/>
          </a:solidFill>
          <a:latin typeface="+mn-lt"/>
        </a:defRPr>
      </a:lvl3pPr>
      <a:lvl4pPr marL="1600200" indent="-2286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4pPr>
      <a:lvl5pPr marL="2057400" indent="-228600" algn="l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550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78812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18CDCC-912E-4E98-B69E-DFC6345CA8C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7191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719138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71913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71913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+mn-ea"/>
          <a:cs typeface="+mn-cs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+mn-ea"/>
          <a:cs typeface="+mn-cs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+mn-ea"/>
          <a:cs typeface="+mn-cs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8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  <a:ea typeface="+mn-ea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  <a:ea typeface="+mn-ea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fld id="{D67724A1-A9D4-4599-842E-952D3C819F99}" type="slidenum">
              <a:rPr lang="fr-FR" altLang="en-US">
                <a:solidFill>
                  <a:srgbClr val="000000"/>
                </a:solidFill>
                <a:ea typeface="ＭＳ Ｐゴシック" pitchFamily="34" charset="-128"/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‹N°›</a:t>
            </a:fld>
            <a:endParaRPr lang="fr-FR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6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charset="0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" y="-69995"/>
            <a:ext cx="8587782" cy="60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UDS-LOGO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90" y="6044240"/>
            <a:ext cx="2364396" cy="15119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86921" y="-69997"/>
            <a:ext cx="3293704" cy="6115988"/>
          </a:xfrm>
          <a:prstGeom prst="rect">
            <a:avLst/>
          </a:prstGeom>
          <a:solidFill>
            <a:srgbClr val="017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7" tIns="1043167" rIns="100737" bIns="6954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2600" b="1" kern="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3500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800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3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31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r>
              <a:rPr lang="fr-FR" altLang="fr-FR" sz="31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/>
            </a:r>
            <a:br>
              <a:rPr lang="fr-FR" altLang="fr-FR" sz="31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fr-FR" altLang="fr-FR" sz="26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Ulrich BOHNER</a:t>
            </a: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r>
              <a:rPr lang="fr-FR" altLang="fr-FR" sz="18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Chairman of Strasbourg Europe House (MESA)</a:t>
            </a: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300" b="1" kern="0" dirty="0" smtClean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/>
            </a:r>
            <a:b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Ex-</a:t>
            </a:r>
            <a:r>
              <a:rPr lang="fr-FR" altLang="fr-FR" sz="13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secretary</a:t>
            </a:r>
            <a: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General, </a:t>
            </a:r>
            <a:b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fr-FR" altLang="fr-FR" sz="13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Congress</a:t>
            </a:r>
            <a: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of Local and </a:t>
            </a:r>
            <a:r>
              <a:rPr lang="fr-FR" altLang="fr-FR" sz="13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regional</a:t>
            </a:r>
            <a: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fr-FR" altLang="fr-FR" sz="13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Auhorities</a:t>
            </a:r>
            <a:r>
              <a:rPr lang="fr-FR" altLang="fr-FR" sz="13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of the Council of Europe (2001-2008) </a:t>
            </a: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22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500" b="1" kern="0" dirty="0" smtClean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r>
              <a:rPr lang="fr-FR" altLang="fr-FR" sz="1500" b="1" kern="0" dirty="0" smtClean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Tuesday 21 </a:t>
            </a:r>
            <a:r>
              <a:rPr lang="fr-FR" altLang="fr-FR" sz="15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April 2015</a:t>
            </a:r>
          </a:p>
        </p:txBody>
      </p:sp>
      <p:pic>
        <p:nvPicPr>
          <p:cNvPr id="16389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46" y="6334728"/>
            <a:ext cx="750796" cy="9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51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27" y="755501"/>
            <a:ext cx="8561833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Project applicant approach</a:t>
            </a:r>
            <a:endParaRPr lang="en-US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5816" y="2017563"/>
            <a:ext cx="8561833" cy="42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>
            <a:lvl1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Environment: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Interest for national as well as regional level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/>
              <a:t>D</a:t>
            </a:r>
            <a:r>
              <a:rPr lang="en-US" sz="1800" kern="0" smtClean="0"/>
              <a:t>irect benefits may be from local to regional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Often concrete border crossing impact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rgbClr val="FF0000"/>
                </a:solidFill>
              </a:rPr>
              <a:t>-&gt; Possible project applicants from several levels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Human rights: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Interest for international organisations as well as GNOs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/>
              <a:t>B</a:t>
            </a:r>
            <a:r>
              <a:rPr lang="en-US" sz="1800" kern="0" smtClean="0"/>
              <a:t>enefits direct in target country and indirect in the neighbouring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Not necessarily direct border crossing impact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rgbClr val="FF0000"/>
                </a:solidFill>
              </a:rPr>
              <a:t>-&gt; Limited interest to apply the project funding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chemeClr val="accent6"/>
                </a:solidFill>
              </a:rPr>
              <a:t>    After all – often own co-financing expected from the applicant</a:t>
            </a:r>
            <a:endParaRPr lang="en-US" sz="1800" kern="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22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27" y="755501"/>
            <a:ext cx="8561833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Joint applying approach</a:t>
            </a:r>
            <a:endParaRPr lang="en-US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5816" y="2017563"/>
            <a:ext cx="8561833" cy="42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>
            <a:lvl1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To make a multi-parner project requires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Preparations, discussions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Joint will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Joint timing of the project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Anticipating the obstacles (legislations, norms, visas, controls, 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Permissions to work for the goals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rgbClr val="FF0000"/>
                </a:solidFill>
              </a:rPr>
              <a:t>-&gt; Any obstacle may reduce the effect, even cease the project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chemeClr val="accent6"/>
                </a:solidFill>
              </a:rPr>
              <a:t>    Especially Human rights projects easily aim to produce recommendations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>
                <a:solidFill>
                  <a:schemeClr val="accent6"/>
                </a:solidFill>
              </a:rPr>
              <a:t> </a:t>
            </a:r>
            <a:r>
              <a:rPr lang="en-US" sz="1800" kern="0" smtClean="0">
                <a:solidFill>
                  <a:schemeClr val="accent6"/>
                </a:solidFill>
              </a:rPr>
              <a:t>   for the authorities. In this sense the quality of the partners and used experts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>
                <a:solidFill>
                  <a:schemeClr val="accent6"/>
                </a:solidFill>
              </a:rPr>
              <a:t> </a:t>
            </a:r>
            <a:r>
              <a:rPr lang="en-US" sz="1800" kern="0" smtClean="0">
                <a:solidFill>
                  <a:schemeClr val="accent6"/>
                </a:solidFill>
              </a:rPr>
              <a:t>   in essential</a:t>
            </a:r>
            <a:endParaRPr lang="en-US" sz="1800" kern="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20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27" y="755501"/>
            <a:ext cx="8561833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Joint applying approach</a:t>
            </a:r>
            <a:endParaRPr lang="en-US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5816" y="2017563"/>
            <a:ext cx="8561833" cy="42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>
            <a:lvl1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To make a multi-parner project requires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Preparations, discussions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Joint will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Joint timing of the project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Anticipating the obstacles (legislations, norms, visas, controls, </a:t>
            </a:r>
          </a:p>
          <a:p>
            <a:pPr marL="285750" indent="-285750" algn="l" eaLnBrk="1"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/>
              <a:t>Permissions to work for the goals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rgbClr val="FF0000"/>
                </a:solidFill>
              </a:rPr>
              <a:t>-&gt; Any obstacle may reduce the effect, even cease the project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chemeClr val="accent6"/>
                </a:solidFill>
              </a:rPr>
              <a:t>    Especially Human rights projects easily aim to produce recommendations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>
                <a:solidFill>
                  <a:schemeClr val="accent6"/>
                </a:solidFill>
              </a:rPr>
              <a:t> </a:t>
            </a:r>
            <a:r>
              <a:rPr lang="en-US" sz="1800" kern="0" smtClean="0">
                <a:solidFill>
                  <a:schemeClr val="accent6"/>
                </a:solidFill>
              </a:rPr>
              <a:t>   for the authorities. In this sense the quality of the partners and used experts</a:t>
            </a: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>
                <a:solidFill>
                  <a:schemeClr val="accent6"/>
                </a:solidFill>
              </a:rPr>
              <a:t> </a:t>
            </a:r>
            <a:r>
              <a:rPr lang="en-US" sz="1800" kern="0" smtClean="0">
                <a:solidFill>
                  <a:schemeClr val="accent6"/>
                </a:solidFill>
              </a:rPr>
              <a:t>   in essential</a:t>
            </a:r>
            <a:endParaRPr lang="en-US" sz="1800" kern="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04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27" y="755501"/>
            <a:ext cx="8561833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The hierarchy of requirements</a:t>
            </a:r>
            <a:endParaRPr lang="en-US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5816" y="2017563"/>
            <a:ext cx="8561833" cy="42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>
            <a:lvl1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rgbClr val="FF0000"/>
                </a:solidFill>
              </a:rPr>
              <a:t>-&gt; Usually each level restricts the freedom in executing the project</a:t>
            </a:r>
            <a:endParaRPr lang="en-US" sz="1800" kern="0"/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smtClea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>
              <a:solidFill>
                <a:srgbClr val="FF0000"/>
              </a:solidFill>
            </a:endParaRPr>
          </a:p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chemeClr val="accent6"/>
                </a:solidFill>
              </a:rPr>
              <a:t>    </a:t>
            </a:r>
            <a:endParaRPr lang="en-US" sz="1800" kern="0" dirty="0" smtClean="0">
              <a:solidFill>
                <a:schemeClr val="accent6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2843733"/>
            <a:ext cx="7429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7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3808" y="899517"/>
            <a:ext cx="8855075" cy="1065559"/>
          </a:xfrm>
        </p:spPr>
        <p:txBody>
          <a:bodyPr/>
          <a:lstStyle/>
          <a:p>
            <a:r>
              <a:rPr lang="fi-FI">
                <a:solidFill>
                  <a:srgbClr val="FF0000"/>
                </a:solidFill>
              </a:rPr>
              <a:t>Merci de votre </a:t>
            </a:r>
            <a:r>
              <a:rPr lang="fi-FI" smtClean="0">
                <a:solidFill>
                  <a:srgbClr val="FF0000"/>
                </a:solidFill>
              </a:rPr>
              <a:t>attention</a:t>
            </a:r>
            <a:r>
              <a:rPr lang="uk-UA" smtClean="0">
                <a:solidFill>
                  <a:srgbClr val="FF0000"/>
                </a:solidFill>
              </a:rPr>
              <a:t>!</a:t>
            </a:r>
            <a:r>
              <a:rPr lang="fi-FI" dirty="0" smtClean="0">
                <a:solidFill>
                  <a:srgbClr val="FF0000"/>
                </a:solidFill>
              </a:rPr>
              <a:t/>
            </a:r>
            <a:br>
              <a:rPr lang="fi-FI" dirty="0" smtClean="0">
                <a:solidFill>
                  <a:srgbClr val="FF0000"/>
                </a:solidFill>
              </a:rPr>
            </a:br>
            <a:r>
              <a:rPr lang="fi-FI" dirty="0" err="1" smtClean="0">
                <a:solidFill>
                  <a:srgbClr val="FF0000"/>
                </a:solidFill>
              </a:rPr>
              <a:t>Thank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you</a:t>
            </a:r>
            <a:r>
              <a:rPr lang="fi-FI" dirty="0" smtClean="0">
                <a:solidFill>
                  <a:srgbClr val="FF0000"/>
                </a:solidFill>
              </a:rPr>
              <a:t> for </a:t>
            </a:r>
            <a:r>
              <a:rPr lang="fi-FI" dirty="0" err="1" smtClean="0">
                <a:solidFill>
                  <a:srgbClr val="FF0000"/>
                </a:solidFill>
              </a:rPr>
              <a:t>your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attention</a:t>
            </a:r>
            <a:r>
              <a:rPr lang="fi-FI" dirty="0" smtClean="0">
                <a:solidFill>
                  <a:srgbClr val="FF0000"/>
                </a:solidFill>
              </a:rPr>
              <a:t>!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791840" y="2771725"/>
            <a:ext cx="8280597" cy="3816424"/>
          </a:xfrm>
        </p:spPr>
        <p:txBody>
          <a:bodyPr/>
          <a:lstStyle/>
          <a:p>
            <a:r>
              <a:rPr lang="en-GB" sz="1800" b="1" u="sng" dirty="0"/>
              <a:t>CONTACTS </a:t>
            </a:r>
          </a:p>
          <a:p>
            <a:r>
              <a:rPr lang="en-GB" sz="1800" dirty="0" err="1" smtClean="0"/>
              <a:t>Mr</a:t>
            </a:r>
            <a:r>
              <a:rPr lang="en-GB" sz="1800" dirty="0" err="1"/>
              <a:t>.</a:t>
            </a:r>
            <a:r>
              <a:rPr lang="en-GB" sz="1800" dirty="0"/>
              <a:t> Johannes Moisio:</a:t>
            </a:r>
          </a:p>
          <a:p>
            <a:r>
              <a:rPr lang="en-GB" sz="1800" dirty="0" smtClean="0"/>
              <a:t>Tel</a:t>
            </a:r>
            <a:r>
              <a:rPr lang="en-GB" sz="1800" dirty="0"/>
              <a:t>: +358 5 6163 </a:t>
            </a:r>
            <a:r>
              <a:rPr lang="en-GB" sz="1800" dirty="0" smtClean="0"/>
              <a:t>119		Mobile: +358 400 154 382</a:t>
            </a:r>
            <a:endParaRPr lang="en-GB" sz="1800" dirty="0"/>
          </a:p>
          <a:p>
            <a:r>
              <a:rPr lang="en-GB" sz="1800" dirty="0" smtClean="0"/>
              <a:t>E-mail</a:t>
            </a:r>
            <a:r>
              <a:rPr lang="en-GB" sz="1800" dirty="0"/>
              <a:t>: johannes.moisio@ekarjala.fi</a:t>
            </a:r>
          </a:p>
          <a:p>
            <a:pPr>
              <a:spcAft>
                <a:spcPts val="600"/>
              </a:spcAft>
            </a:pPr>
            <a:endParaRPr lang="en-GB" sz="1800" dirty="0" smtClean="0"/>
          </a:p>
          <a:p>
            <a:r>
              <a:rPr lang="en-GB" sz="1800" b="1" u="sng" dirty="0" smtClean="0"/>
              <a:t>MORE </a:t>
            </a:r>
            <a:r>
              <a:rPr lang="en-GB" sz="1800" b="1" u="sng" dirty="0"/>
              <a:t>INFORMATION IN INTERNET:</a:t>
            </a:r>
          </a:p>
          <a:p>
            <a:r>
              <a:rPr lang="en-GB" sz="1800" dirty="0"/>
              <a:t>AEBR: </a:t>
            </a:r>
            <a:r>
              <a:rPr lang="en-GB" sz="1800" dirty="0" smtClean="0">
                <a:solidFill>
                  <a:srgbClr val="FF0000"/>
                </a:solidFill>
              </a:rPr>
              <a:t>www.aebr.eu</a:t>
            </a:r>
            <a:endParaRPr lang="en-GB" sz="1800" dirty="0" smtClean="0"/>
          </a:p>
          <a:p>
            <a:pPr>
              <a:spcAft>
                <a:spcPts val="0"/>
              </a:spcAft>
            </a:pPr>
            <a:r>
              <a:rPr lang="en-GB" sz="1800" dirty="0"/>
              <a:t>AEBR Task Force of External Border, by joining Facebook group:</a:t>
            </a:r>
          </a:p>
          <a:p>
            <a:r>
              <a:rPr lang="en-GB" sz="1800" dirty="0">
                <a:solidFill>
                  <a:srgbClr val="FF0000"/>
                </a:solidFill>
              </a:rPr>
              <a:t>https://www.facebook.com/groups/AEBRTFEB</a:t>
            </a:r>
            <a:r>
              <a:rPr lang="en-GB" sz="1800" dirty="0" smtClean="0">
                <a:solidFill>
                  <a:srgbClr val="FF0000"/>
                </a:solidFill>
              </a:rPr>
              <a:t>/</a:t>
            </a:r>
            <a:endParaRPr lang="en-GB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" y="-69995"/>
            <a:ext cx="8587782" cy="60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UDS-LOGO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90" y="6044240"/>
            <a:ext cx="2364396" cy="15119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86921" y="-69997"/>
            <a:ext cx="3293704" cy="6115988"/>
          </a:xfrm>
          <a:prstGeom prst="rect">
            <a:avLst/>
          </a:prstGeom>
          <a:solidFill>
            <a:srgbClr val="017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7" tIns="1043167" rIns="100737" bIns="6954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2600" b="1" kern="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3500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800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3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31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r>
              <a:rPr lang="fr-FR" altLang="fr-FR" sz="31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/>
            </a:r>
            <a:br>
              <a:rPr lang="fr-FR" altLang="fr-FR" sz="31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fr-FR" altLang="fr-FR" sz="2600" b="1" kern="0" dirty="0" smtClean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Johannes MOISIO</a:t>
            </a:r>
            <a:endParaRPr lang="fr-FR" altLang="fr-FR" sz="26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8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1800" b="1" kern="0" dirty="0" smtClean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r>
              <a:rPr lang="fr-FR" altLang="fr-FR" sz="2400" b="1" kern="0" dirty="0" err="1" smtClean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President</a:t>
            </a:r>
            <a:r>
              <a:rPr lang="fr-FR" altLang="fr-FR" sz="2400" b="1" kern="0" dirty="0" smtClean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/>
            </a:r>
            <a:br>
              <a:rPr lang="fr-FR" altLang="fr-FR" sz="2400" b="1" kern="0" dirty="0" smtClean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fr-FR" altLang="fr-FR" sz="16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Task</a:t>
            </a:r>
            <a:r>
              <a:rPr lang="fr-FR" altLang="fr-FR" sz="16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Force </a:t>
            </a:r>
            <a:r>
              <a:rPr lang="fr-FR" altLang="fr-FR" sz="16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External</a:t>
            </a:r>
            <a:r>
              <a:rPr lang="fr-FR" altLang="fr-FR" sz="16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fr-FR" altLang="fr-FR" sz="16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Borders</a:t>
            </a:r>
            <a:r>
              <a:rPr lang="fr-FR" altLang="fr-FR" sz="16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/>
            </a:r>
            <a:br>
              <a:rPr lang="fr-FR" altLang="fr-FR" sz="16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</a:br>
            <a:r>
              <a:rPr lang="fr-FR" altLang="fr-FR" sz="16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Association of </a:t>
            </a:r>
            <a:r>
              <a:rPr lang="fr-FR" altLang="fr-FR" sz="1600" b="1" kern="0" dirty="0" err="1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European</a:t>
            </a:r>
            <a:r>
              <a:rPr lang="fr-FR" altLang="fr-FR" sz="16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 Border </a:t>
            </a:r>
            <a:r>
              <a:rPr lang="fr-FR" altLang="fr-FR" sz="1600" b="1" kern="0" dirty="0" err="1" smtClean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Regions</a:t>
            </a:r>
            <a:endParaRPr lang="fr-FR" altLang="fr-FR" sz="16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2200" b="1" kern="0" dirty="0" smtClean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endParaRPr lang="fr-FR" altLang="fr-FR" sz="2200" b="1" kern="0" dirty="0">
              <a:solidFill>
                <a:srgbClr val="FFFFFF"/>
              </a:solidFill>
              <a:ea typeface="Arial Unicode MS" pitchFamily="34" charset="-128"/>
              <a:cs typeface="Arial" charset="0"/>
            </a:endParaRPr>
          </a:p>
          <a:p>
            <a:pPr marL="97983" algn="r" defTabSz="1149567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defRPr/>
            </a:pPr>
            <a:r>
              <a:rPr lang="fr-FR" altLang="fr-FR" sz="1500" b="1" kern="0" dirty="0" smtClean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Tuesday 21 </a:t>
            </a:r>
            <a:r>
              <a:rPr lang="fr-FR" altLang="fr-FR" sz="1500" b="1" kern="0" dirty="0">
                <a:solidFill>
                  <a:srgbClr val="FFFFFF"/>
                </a:solidFill>
                <a:ea typeface="Arial Unicode MS" pitchFamily="34" charset="-128"/>
                <a:cs typeface="Arial" charset="0"/>
              </a:rPr>
              <a:t>April 2015</a:t>
            </a:r>
          </a:p>
        </p:txBody>
      </p:sp>
      <p:pic>
        <p:nvPicPr>
          <p:cNvPr id="16389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46" y="6334728"/>
            <a:ext cx="750796" cy="9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83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755501"/>
            <a:ext cx="8928670" cy="180022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 dirty="0" smtClean="0">
                <a:solidFill>
                  <a:srgbClr val="FF0000"/>
                </a:solidFill>
              </a:rPr>
              <a:t>The </a:t>
            </a:r>
            <a:r>
              <a:rPr lang="en-GB" sz="3200" dirty="0">
                <a:solidFill>
                  <a:srgbClr val="FF0000"/>
                </a:solidFill>
              </a:rPr>
              <a:t>6</a:t>
            </a:r>
            <a:r>
              <a:rPr lang="en-GB" sz="3200" baseline="30000" dirty="0" smtClean="0">
                <a:solidFill>
                  <a:srgbClr val="FF0000"/>
                </a:solidFill>
              </a:rPr>
              <a:t>th</a:t>
            </a:r>
            <a:r>
              <a:rPr lang="en-GB" sz="3200" dirty="0" smtClean="0">
                <a:solidFill>
                  <a:srgbClr val="FF0000"/>
                </a:solidFill>
              </a:rPr>
              <a:t> AC21 Student Forum 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“</a:t>
            </a:r>
            <a:r>
              <a:rPr lang="en-US" sz="3200" dirty="0">
                <a:solidFill>
                  <a:srgbClr val="FF0000"/>
                </a:solidFill>
              </a:rPr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Role </a:t>
            </a:r>
            <a:r>
              <a:rPr lang="en-US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Regional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ooperation </a:t>
            </a:r>
            <a:r>
              <a:rPr lang="en-US" sz="3200" dirty="0">
                <a:solidFill>
                  <a:srgbClr val="FF0000"/>
                </a:solidFill>
              </a:rPr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Support </a:t>
            </a:r>
            <a:r>
              <a:rPr lang="en-US" sz="3200" dirty="0">
                <a:solidFill>
                  <a:srgbClr val="FF0000"/>
                </a:solidFill>
              </a:rPr>
              <a:t>for </a:t>
            </a:r>
            <a:r>
              <a:rPr lang="en-US" sz="3200" dirty="0" smtClean="0">
                <a:solidFill>
                  <a:srgbClr val="FF0000"/>
                </a:solidFill>
              </a:rPr>
              <a:t>Promotion and Protection </a:t>
            </a:r>
            <a:r>
              <a:rPr lang="en-US" sz="3200" dirty="0">
                <a:solidFill>
                  <a:srgbClr val="FF0000"/>
                </a:solidFill>
              </a:rPr>
              <a:t>of Human Rights and </a:t>
            </a:r>
            <a:r>
              <a:rPr lang="en-US" sz="3200" dirty="0" smtClean="0">
                <a:solidFill>
                  <a:srgbClr val="FF0000"/>
                </a:solidFill>
              </a:rPr>
              <a:t>Environmental 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rojects</a:t>
            </a:r>
            <a:r>
              <a:rPr lang="en-GB" sz="320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19832" y="2771726"/>
            <a:ext cx="8280400" cy="2549384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mtClean="0">
                <a:solidFill>
                  <a:srgbClr val="000000"/>
                </a:solidFill>
              </a:rPr>
              <a:t>Strasbourg 21. April 2015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Mr. Johannes Moisio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Chairman of AEBR Task Force of External Borders (TFEB) 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2" y="5321109"/>
            <a:ext cx="1248420" cy="10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240162" y="6381750"/>
            <a:ext cx="1248420" cy="5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 dirty="0">
                <a:solidFill>
                  <a:schemeClr val="tx1"/>
                </a:solidFill>
              </a:rPr>
              <a:t>Association of European Border Regions (AEBR)</a:t>
            </a:r>
            <a:endParaRPr lang="fi-FI" sz="1000" b="1" dirty="0">
              <a:solidFill>
                <a:schemeClr val="tx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5321109"/>
            <a:ext cx="1152128" cy="11106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920" y="1724322"/>
            <a:ext cx="4392612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Johannes Moisio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832" y="3347789"/>
            <a:ext cx="8562529" cy="3240360"/>
          </a:xfrm>
        </p:spPr>
        <p:txBody>
          <a:bodyPr/>
          <a:lstStyle/>
          <a:p>
            <a:pPr marL="431800" indent="-323850" eaLnBrk="1">
              <a:lnSpc>
                <a:spcPct val="73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Born in Helsinki 7. June 1960, M.Sc. (</a:t>
            </a:r>
            <a:r>
              <a:rPr lang="en-US" sz="2000" dirty="0" err="1" smtClean="0"/>
              <a:t>Eng</a:t>
            </a:r>
            <a:r>
              <a:rPr lang="en-US" sz="2000" dirty="0" smtClean="0"/>
              <a:t>), Logistics</a:t>
            </a:r>
          </a:p>
          <a:p>
            <a:pPr marL="431800" indent="-323850" eaLnBrk="1">
              <a:lnSpc>
                <a:spcPct val="73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1991-1993 research &amp; lecturing, Lappeenranta University of Technology</a:t>
            </a:r>
          </a:p>
          <a:p>
            <a:pPr marL="431800" indent="-323850" eaLnBrk="1"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1993 – 2000 Manager Export business (heating, piping, energy)</a:t>
            </a:r>
          </a:p>
          <a:p>
            <a:pPr marL="431800" indent="-323850" eaLnBrk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Regional Council of South Karelia: 2000 –</a:t>
            </a:r>
          </a:p>
          <a:p>
            <a:pPr marL="107950" indent="0" eaLnBrk="1">
              <a:lnSpc>
                <a:spcPct val="100000"/>
              </a:lnSpc>
              <a:spcBef>
                <a:spcPts val="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at present: Head of Cooperation with Interest Groups</a:t>
            </a:r>
          </a:p>
          <a:p>
            <a:pPr marL="431800" indent="-323850" eaLnBrk="1">
              <a:lnSpc>
                <a:spcPct val="100000"/>
              </a:lnSpc>
              <a:spcBef>
                <a:spcPts val="300"/>
              </a:spcBef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Years 2004 and 2005 Director of Southeast Finland and St. Petersburg region office in Brussels</a:t>
            </a:r>
          </a:p>
          <a:p>
            <a:pPr marL="431800" indent="-323850" eaLnBrk="1">
              <a:lnSpc>
                <a:spcPct val="73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2007- Chairman of AEBR Task Force for External Borders (TFEB)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76" y="611485"/>
            <a:ext cx="1714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11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1225" y="336550"/>
            <a:ext cx="6192838" cy="1062038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>
                <a:solidFill>
                  <a:schemeClr val="accent6">
                    <a:lumMod val="75000"/>
                  </a:schemeClr>
                </a:solidFill>
              </a:rPr>
              <a:t>AGEG – AEBR - ARFE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66948" y="1259557"/>
            <a:ext cx="8791575" cy="31864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b="1" dirty="0">
                <a:solidFill>
                  <a:srgbClr val="FF0000"/>
                </a:solidFill>
              </a:rPr>
              <a:t>1971</a:t>
            </a:r>
            <a:r>
              <a:rPr lang="en-GB" sz="2000" dirty="0">
                <a:solidFill>
                  <a:srgbClr val="FFFF00"/>
                </a:solidFill>
              </a:rPr>
              <a:t>		</a:t>
            </a:r>
            <a:r>
              <a:rPr lang="en-GB" sz="2000" b="1" dirty="0"/>
              <a:t>10 members	(projects)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b="1" dirty="0">
                <a:solidFill>
                  <a:srgbClr val="FF0000"/>
                </a:solidFill>
              </a:rPr>
              <a:t>1980</a:t>
            </a:r>
            <a:r>
              <a:rPr lang="en-GB" sz="2000" b="1" dirty="0">
                <a:solidFill>
                  <a:srgbClr val="FFFF00"/>
                </a:solidFill>
              </a:rPr>
              <a:t>		</a:t>
            </a:r>
            <a:r>
              <a:rPr lang="en-GB" sz="2000" b="1" dirty="0"/>
              <a:t>30	  (programmes, instruments)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2013</a:t>
            </a:r>
            <a:r>
              <a:rPr lang="en-GB" sz="2000" b="1" dirty="0">
                <a:solidFill>
                  <a:srgbClr val="FFFF00"/>
                </a:solidFill>
              </a:rPr>
              <a:t>		</a:t>
            </a:r>
            <a:r>
              <a:rPr lang="en-GB" sz="2000" b="1" dirty="0"/>
              <a:t>100	  (concepts, recommendations)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b="1" dirty="0" smtClean="0"/>
              <a:t>				≈ </a:t>
            </a:r>
            <a:r>
              <a:rPr lang="en-GB" sz="2000" b="1" dirty="0"/>
              <a:t>200 European border areas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Represents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the interests of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Cross-Border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regions towards the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Council of Europe, the EU and the national Governments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* Has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several thematic Task Forces</a:t>
            </a:r>
            <a:endParaRPr lang="es-E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848600" y="539750"/>
          <a:ext cx="13890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Imagen" r:id="rId3" imgW="1932088" imgH="1651084" progId="Word.Picture.8">
                  <p:embed/>
                </p:oleObj>
              </mc:Choice>
              <mc:Fallback>
                <p:oleObj name="Imagen" r:id="rId3" imgW="1932088" imgH="1651084" progId="Word.Picture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39750"/>
                        <a:ext cx="1389063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84550" y="4787949"/>
            <a:ext cx="6048375" cy="20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b="1" dirty="0" smtClean="0">
                <a:solidFill>
                  <a:srgbClr val="FFC000"/>
                </a:solidFill>
              </a:rPr>
              <a:t>1997</a:t>
            </a:r>
            <a:r>
              <a:rPr lang="en-GB" sz="2000" dirty="0" smtClean="0">
                <a:solidFill>
                  <a:srgbClr val="FFC000"/>
                </a:solidFill>
              </a:rPr>
              <a:t> </a:t>
            </a:r>
            <a:r>
              <a:rPr lang="en-GB" sz="2000" dirty="0" smtClean="0"/>
              <a:t>10 founders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b="1" dirty="0" smtClean="0">
                <a:solidFill>
                  <a:srgbClr val="FFC000"/>
                </a:solidFill>
              </a:rPr>
              <a:t>2014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/>
              <a:t> 20 active persons + random local participants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smtClean="0"/>
              <a:t>≈ 80 </a:t>
            </a:r>
            <a:r>
              <a:rPr lang="en-GB" sz="2000" dirty="0" smtClean="0"/>
              <a:t>person mailing list and </a:t>
            </a:r>
            <a:r>
              <a:rPr lang="en-GB" sz="2000" dirty="0" smtClean="0">
                <a:solidFill>
                  <a:srgbClr val="FF0000"/>
                </a:solidFill>
              </a:rPr>
              <a:t>116 in Facebook group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dirty="0" smtClean="0"/>
              <a:t>≈ 100 External border areas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en-GB" sz="2000" dirty="0" smtClean="0">
                <a:solidFill>
                  <a:srgbClr val="FFC000"/>
                </a:solidFill>
              </a:rPr>
              <a:t>+ networking, project generation, Youth Forum</a:t>
            </a:r>
            <a:endParaRPr lang="en-GB" sz="2000" dirty="0">
              <a:solidFill>
                <a:srgbClr val="FFC000"/>
              </a:solidFill>
            </a:endParaRPr>
          </a:p>
        </p:txBody>
      </p:sp>
      <p:graphicFrame>
        <p:nvGraphicFramePr>
          <p:cNvPr id="5126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27258"/>
              </p:ext>
            </p:extLst>
          </p:nvPr>
        </p:nvGraphicFramePr>
        <p:xfrm>
          <a:off x="1295896" y="4859957"/>
          <a:ext cx="1984375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Bitmap Image" r:id="rId5" imgW="3753374" imgH="3067478" progId="PBrush">
                  <p:embed/>
                </p:oleObj>
              </mc:Choice>
              <mc:Fallback>
                <p:oleObj name="Bitmap Image" r:id="rId5" imgW="3753374" imgH="3067478" progId="PBrush">
                  <p:embed/>
                  <p:pic>
                    <p:nvPicPr>
                      <p:cNvPr id="0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896" y="4859957"/>
                        <a:ext cx="1984375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2" name="Picture 12" descr="C:\Program Files (x86)\Microsoft Office\MEDIA\OFFICE14\Lines\BD15034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4427909"/>
            <a:ext cx="84249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684212" y="755502"/>
            <a:ext cx="81005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1"/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" y="3973710"/>
            <a:ext cx="3560166" cy="259228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28" y="318172"/>
            <a:ext cx="4215384" cy="316077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464012" y="3525490"/>
            <a:ext cx="2524217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smtClean="0">
                <a:solidFill>
                  <a:schemeClr val="tx1"/>
                </a:solidFill>
              </a:rPr>
              <a:t>TFEB Youth Forum in Serbia 2014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66195" y="6681356"/>
            <a:ext cx="228645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St. Petersburg </a:t>
            </a:r>
            <a:r>
              <a:rPr lang="fi-FI" sz="1200" dirty="0" err="1" smtClean="0">
                <a:solidFill>
                  <a:schemeClr val="tx1"/>
                </a:solidFill>
              </a:rPr>
              <a:t>February</a:t>
            </a:r>
            <a:r>
              <a:rPr lang="fi-FI" sz="1200" dirty="0" smtClean="0">
                <a:solidFill>
                  <a:schemeClr val="tx1"/>
                </a:solidFill>
              </a:rPr>
              <a:t> 2014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7752221" y="3525491"/>
            <a:ext cx="1612079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Parikkala </a:t>
            </a:r>
            <a:r>
              <a:rPr lang="fi-FI" sz="1200" dirty="0" err="1" smtClean="0">
                <a:solidFill>
                  <a:schemeClr val="tx1"/>
                </a:solidFill>
              </a:rPr>
              <a:t>June</a:t>
            </a:r>
            <a:r>
              <a:rPr lang="fi-FI" sz="1200" dirty="0" smtClean="0">
                <a:solidFill>
                  <a:schemeClr val="tx1"/>
                </a:solidFill>
              </a:rPr>
              <a:t> 2014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2" y="3836081"/>
            <a:ext cx="5420031" cy="283999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5688445" y="6681355"/>
            <a:ext cx="367585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Video </a:t>
            </a:r>
            <a:r>
              <a:rPr lang="fi-FI" sz="1200" dirty="0" err="1" smtClean="0">
                <a:solidFill>
                  <a:schemeClr val="tx1"/>
                </a:solidFill>
              </a:rPr>
              <a:t>conference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r>
              <a:rPr lang="fi-FI" sz="1200" dirty="0" err="1" smtClean="0">
                <a:solidFill>
                  <a:schemeClr val="tx1"/>
                </a:solidFill>
              </a:rPr>
              <a:t>hosted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r>
              <a:rPr lang="fi-FI" sz="1200" dirty="0" err="1" smtClean="0">
                <a:solidFill>
                  <a:schemeClr val="tx1"/>
                </a:solidFill>
              </a:rPr>
              <a:t>by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r>
              <a:rPr lang="fi-FI" sz="1200" dirty="0" err="1" smtClean="0">
                <a:solidFill>
                  <a:schemeClr val="tx1"/>
                </a:solidFill>
              </a:rPr>
              <a:t>Kursk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r>
              <a:rPr lang="fi-FI" sz="1200" dirty="0" err="1" smtClean="0">
                <a:solidFill>
                  <a:schemeClr val="tx1"/>
                </a:solidFill>
              </a:rPr>
              <a:t>October</a:t>
            </a:r>
            <a:r>
              <a:rPr lang="fi-FI" sz="1200" dirty="0" smtClean="0">
                <a:solidFill>
                  <a:schemeClr val="tx1"/>
                </a:solidFill>
              </a:rPr>
              <a:t> 2014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8" y="360101"/>
            <a:ext cx="5544616" cy="31188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endParaRPr lang="fi-FI" smtClean="0"/>
          </a:p>
        </p:txBody>
      </p:sp>
      <p:sp>
        <p:nvSpPr>
          <p:cNvPr id="1024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/>
            <a:endParaRPr lang="fi-FI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1107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223888" y="2123652"/>
            <a:ext cx="273630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It was a line indicating ownership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68176" y="403845"/>
            <a:ext cx="2448272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Historically the</a:t>
            </a:r>
          </a:p>
          <a:p>
            <a:r>
              <a:rPr lang="en-GB" sz="2000" b="1" dirty="0" smtClean="0"/>
              <a:t>border was not</a:t>
            </a:r>
          </a:p>
          <a:p>
            <a:r>
              <a:rPr lang="en-GB" sz="2000" b="1" dirty="0" smtClean="0"/>
              <a:t>necessarily a physical barrier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87784" y="4511976"/>
            <a:ext cx="3456384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Yet, cooperation with strangers was at times suspicious </a:t>
            </a:r>
            <a:r>
              <a:rPr lang="en-GB" sz="2000" b="1" smtClean="0"/>
              <a:t>(collaboration with the enemy)</a:t>
            </a:r>
            <a:endParaRPr lang="en-GB" sz="2000" b="1" dirty="0" smtClean="0"/>
          </a:p>
        </p:txBody>
      </p:sp>
      <p:sp>
        <p:nvSpPr>
          <p:cNvPr id="9" name="Tekstiruutu 8"/>
          <p:cNvSpPr txBox="1"/>
          <p:nvPr/>
        </p:nvSpPr>
        <p:spPr>
          <a:xfrm>
            <a:off x="6912519" y="179437"/>
            <a:ext cx="3168105" cy="95103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IMATRA –SVETOGORSK road and railway crossing points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815753" y="3012710"/>
            <a:ext cx="2664296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Trade across the border was widely accepted </a:t>
            </a:r>
          </a:p>
          <a:p>
            <a:r>
              <a:rPr lang="en-GB" sz="2000" b="1" dirty="0" smtClean="0"/>
              <a:t>– even welcomed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112341" y="6282774"/>
            <a:ext cx="2664296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People knew each other, strangers had to justify their visit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27" y="755501"/>
            <a:ext cx="8561833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“Jungle” of Programmes </a:t>
            </a:r>
            <a:br>
              <a:rPr lang="en-US" smtClean="0"/>
            </a:br>
            <a:r>
              <a:rPr lang="en-US" smtClean="0"/>
              <a:t>and projects</a:t>
            </a:r>
            <a:endParaRPr lang="en-US" dirty="0" smtClean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634" y="4011677"/>
            <a:ext cx="3324225" cy="131445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385" y="2247185"/>
            <a:ext cx="2847975" cy="12477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94" y="5508029"/>
            <a:ext cx="3699654" cy="110989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05" y="2257259"/>
            <a:ext cx="2137293" cy="157251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352" y="4668902"/>
            <a:ext cx="2469039" cy="148719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097" y="2305680"/>
            <a:ext cx="2952328" cy="16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92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527" y="755501"/>
            <a:ext cx="8561833" cy="1262062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Programming approach - priorities in Programmes</a:t>
            </a:r>
            <a:endParaRPr lang="en-US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7" y="2195661"/>
            <a:ext cx="8962131" cy="329300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11713" y="5666761"/>
            <a:ext cx="8561833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>
            <a:lvl1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719138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719138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chemeClr val="accent6"/>
                </a:solidFill>
              </a:rPr>
              <a:t>Environment often named in the priorities while Human rights may remain 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smtClean="0">
                <a:solidFill>
                  <a:schemeClr val="accent6"/>
                </a:solidFill>
              </a:rPr>
              <a:t>as a cross-cutting objective</a:t>
            </a:r>
            <a:endParaRPr lang="en-US" sz="1800" kern="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28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a New Product</Template>
  <TotalTime>1279</TotalTime>
  <Words>542</Words>
  <Application>Microsoft Office PowerPoint</Application>
  <PresentationFormat>Personnalisé</PresentationFormat>
  <Paragraphs>154</Paragraphs>
  <Slides>14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Oletusrakenne</vt:lpstr>
      <vt:lpstr>1_Oletusrakenne</vt:lpstr>
      <vt:lpstr>Modèle par défaut</vt:lpstr>
      <vt:lpstr>Imagen</vt:lpstr>
      <vt:lpstr>Bitmap Image</vt:lpstr>
      <vt:lpstr>Présentation PowerPoint</vt:lpstr>
      <vt:lpstr>Présentation PowerPoint</vt:lpstr>
      <vt:lpstr>The 6th AC21 Student Forum  “The Role of Regional Cooperation in Support for Promotion and Protection of Human Rights and Environmental Projects”</vt:lpstr>
      <vt:lpstr>Johannes Moisio</vt:lpstr>
      <vt:lpstr>AGEG – AEBR - ARFE</vt:lpstr>
      <vt:lpstr>Présentation PowerPoint</vt:lpstr>
      <vt:lpstr>Présentation PowerPoint</vt:lpstr>
      <vt:lpstr>“Jungle” of Programmes  and projects</vt:lpstr>
      <vt:lpstr>Programming approach - priorities in Programmes</vt:lpstr>
      <vt:lpstr>Project applicant approach</vt:lpstr>
      <vt:lpstr>Joint applying approach</vt:lpstr>
      <vt:lpstr>Joint applying approach</vt:lpstr>
      <vt:lpstr>The hierarchy of requirements</vt:lpstr>
      <vt:lpstr>Merci de votre attention! 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Markus Moisio</dc:creator>
  <dc:description>General introduction of a new product taking customer wishes into account</dc:description>
  <cp:lastModifiedBy>GONIN Lucie</cp:lastModifiedBy>
  <cp:revision>116</cp:revision>
  <cp:lastPrinted>2014-10-24T08:30:27Z</cp:lastPrinted>
  <dcterms:created xsi:type="dcterms:W3CDTF">2010-07-25T18:48:17Z</dcterms:created>
  <dcterms:modified xsi:type="dcterms:W3CDTF">2015-04-20T15:18:55Z</dcterms:modified>
</cp:coreProperties>
</file>